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Lst>
  <p:sldSz cy="6858000" cx="9144000"/>
  <p:notesSz cx="6858000" cy="9144000"/>
  <p:embeddedFontLst>
    <p:embeddedFont>
      <p:font typeface="Boogaloo"/>
      <p:regular r:id="rId41"/>
    </p:embeddedFont>
    <p:embeddedFont>
      <p:font typeface="Merriweather"/>
      <p:regular r:id="rId42"/>
      <p:bold r:id="rId43"/>
      <p:italic r:id="rId44"/>
      <p:boldItalic r:id="rId45"/>
    </p:embeddedFont>
    <p:embeddedFont>
      <p:font typeface="Quicksand Light"/>
      <p:regular r:id="rId46"/>
      <p:bold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B66F4DF-28A8-4F74-8C4D-631356BC88DD}">
  <a:tblStyle styleId="{3B66F4DF-28A8-4F74-8C4D-631356BC88DD}"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20" Type="http://schemas.openxmlformats.org/officeDocument/2006/relationships/slide" Target="slides/slide14.xml"/><Relationship Id="rId42" Type="http://schemas.openxmlformats.org/officeDocument/2006/relationships/font" Target="fonts/Merriweather-regular.fntdata"/><Relationship Id="rId41" Type="http://schemas.openxmlformats.org/officeDocument/2006/relationships/font" Target="fonts/Boogaloo-regular.fntdata"/><Relationship Id="rId22" Type="http://schemas.openxmlformats.org/officeDocument/2006/relationships/slide" Target="slides/slide16.xml"/><Relationship Id="rId44" Type="http://schemas.openxmlformats.org/officeDocument/2006/relationships/font" Target="fonts/Merriweather-italic.fntdata"/><Relationship Id="rId21" Type="http://schemas.openxmlformats.org/officeDocument/2006/relationships/slide" Target="slides/slide15.xml"/><Relationship Id="rId43" Type="http://schemas.openxmlformats.org/officeDocument/2006/relationships/font" Target="fonts/Merriweather-bold.fntdata"/><Relationship Id="rId24" Type="http://schemas.openxmlformats.org/officeDocument/2006/relationships/slide" Target="slides/slide18.xml"/><Relationship Id="rId46" Type="http://schemas.openxmlformats.org/officeDocument/2006/relationships/font" Target="fonts/QuicksandLight-regular.fntdata"/><Relationship Id="rId23" Type="http://schemas.openxmlformats.org/officeDocument/2006/relationships/slide" Target="slides/slide17.xml"/><Relationship Id="rId45" Type="http://schemas.openxmlformats.org/officeDocument/2006/relationships/font" Target="fonts/Merriweather-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47" Type="http://schemas.openxmlformats.org/officeDocument/2006/relationships/font" Target="fonts/QuicksandLight-bold.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39" Type="http://schemas.openxmlformats.org/officeDocument/2006/relationships/slide" Target="slides/slide33.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b9ea0fde2f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b9ea0fde2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b9ea0fde2f_1_5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b9ea0fde2f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b9ea0fde2f_1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b9ea0fde2f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ba8ed4c5d2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ba8ed4c5d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baf1d45854_0_1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baf1d45854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baf1d45854_0_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baf1d45854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bbfdec297b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bbfdec29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bba28ec2ac_4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bba28ec2ac_4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gbaf1d4585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baf1d4585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baf1d45854_0_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baf1d45854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b9e151ddb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gb9e151ddbf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baf1d45854_0_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baf1d4585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bba28ec2ac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bba28ec2ac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Every good teacher should take time and go back to self reflect on a daily lesson plan...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bba28ec2ac_1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bba28ec2ac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b9ea0fde2f_1_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b9ea0fde2f_1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bba28ec2ac_1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bba28ec2ac_1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bba28ec2ac_1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bba28ec2ac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bba28ec2ac_5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bba28ec2ac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bba28ec2ac_1_3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3" name="Google Shape;283;gbba28ec2ac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bba28ec2ac_1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bba28ec2ac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bba28ec2ac_0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bba28ec2ac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b9ea0fde2f_1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b9ea0fde2f_1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ba8ed4c5d2_0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ba8ed4c5d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bba28ec2ac_0_4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bba28ec2ac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b9ea0fde2f_1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b9ea0fde2f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bba28ec2ac_3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bba28ec2ac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8f5fdd1c2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g8f5fdd1c22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bba28ec2ac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bba28ec2ac_0_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b9ea0fde2f_1_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b9ea0fde2f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b42e58f274_0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b42e58f27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b42e58f274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b42e58f274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b8f881288f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b8f881288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5" name="Shape 15"/>
        <p:cNvGrpSpPr/>
        <p:nvPr/>
      </p:nvGrpSpPr>
      <p:grpSpPr>
        <a:xfrm>
          <a:off x="0" y="0"/>
          <a:ext cx="0" cy="0"/>
          <a:chOff x="0" y="0"/>
          <a:chExt cx="0" cy="0"/>
        </a:xfrm>
      </p:grpSpPr>
      <p:sp>
        <p:nvSpPr>
          <p:cNvPr id="16" name="Google Shape;16;p3"/>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18" name="Google Shape;18;p3"/>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19" name="Google Shape;19;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 name="Shape 22"/>
        <p:cNvGrpSpPr/>
        <p:nvPr/>
      </p:nvGrpSpPr>
      <p:grpSpPr>
        <a:xfrm>
          <a:off x="0" y="0"/>
          <a:ext cx="0" cy="0"/>
          <a:chOff x="0" y="0"/>
          <a:chExt cx="0" cy="0"/>
        </a:xfrm>
      </p:grpSpPr>
      <p:sp>
        <p:nvSpPr>
          <p:cNvPr id="23" name="Google Shape;23;p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 name="Google Shape;24;p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5" name="Google Shape;25;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8" name="Shape 28"/>
        <p:cNvGrpSpPr/>
        <p:nvPr/>
      </p:nvGrpSpPr>
      <p:grpSpPr>
        <a:xfrm>
          <a:off x="0" y="0"/>
          <a:ext cx="0" cy="0"/>
          <a:chOff x="0" y="0"/>
          <a:chExt cx="0" cy="0"/>
        </a:xfrm>
      </p:grpSpPr>
      <p:sp>
        <p:nvSpPr>
          <p:cNvPr id="29" name="Google Shape;29;p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5"/>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1" name="Google Shape;31;p5"/>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2" name="Google Shape;32;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5" name="Shape 35"/>
        <p:cNvGrpSpPr/>
        <p:nvPr/>
      </p:nvGrpSpPr>
      <p:grpSpPr>
        <a:xfrm>
          <a:off x="0" y="0"/>
          <a:ext cx="0" cy="0"/>
          <a:chOff x="0" y="0"/>
          <a:chExt cx="0" cy="0"/>
        </a:xfrm>
      </p:grpSpPr>
      <p:sp>
        <p:nvSpPr>
          <p:cNvPr id="36" name="Google Shape;36;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6"/>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8" name="Google Shape;38;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1" name="Shape 41"/>
        <p:cNvGrpSpPr/>
        <p:nvPr/>
      </p:nvGrpSpPr>
      <p:grpSpPr>
        <a:xfrm>
          <a:off x="0" y="0"/>
          <a:ext cx="0" cy="0"/>
          <a:chOff x="0" y="0"/>
          <a:chExt cx="0" cy="0"/>
        </a:xfrm>
      </p:grpSpPr>
      <p:sp>
        <p:nvSpPr>
          <p:cNvPr id="42" name="Google Shape;42;p7"/>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7"/>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4" name="Google Shape;44;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 name="Google Shape;45;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 name="Google Shape;46;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7" name="Shape 47"/>
        <p:cNvGrpSpPr/>
        <p:nvPr/>
      </p:nvGrpSpPr>
      <p:grpSpPr>
        <a:xfrm>
          <a:off x="0" y="0"/>
          <a:ext cx="0" cy="0"/>
          <a:chOff x="0" y="0"/>
          <a:chExt cx="0" cy="0"/>
        </a:xfrm>
      </p:grpSpPr>
      <p:sp>
        <p:nvSpPr>
          <p:cNvPr id="48" name="Google Shape;48;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8"/>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0" name="Google Shape;50;p8"/>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1" name="Google Shape;51;p8"/>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2" name="Google Shape;52;p8"/>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3" name="Google Shape;53;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4" name="Google Shape;54;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9.jpg"/><Relationship Id="rId4" Type="http://schemas.openxmlformats.org/officeDocument/2006/relationships/image" Target="../media/image7.png"/><Relationship Id="rId5"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7.jp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4.jpg"/><Relationship Id="rId4" Type="http://schemas.openxmlformats.org/officeDocument/2006/relationships/image" Target="../media/image25.jpg"/><Relationship Id="rId5" Type="http://schemas.openxmlformats.org/officeDocument/2006/relationships/image" Target="../media/image2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17.png"/><Relationship Id="rId4" Type="http://schemas.openxmlformats.org/officeDocument/2006/relationships/image" Target="../media/image10.png"/><Relationship Id="rId5" Type="http://schemas.openxmlformats.org/officeDocument/2006/relationships/image" Target="../media/image1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3.png"/><Relationship Id="rId6" Type="http://schemas.openxmlformats.org/officeDocument/2006/relationships/image" Target="../media/image2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1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8.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hyperlink" Target="http://www.bls.gov/ooh/education-training-and-library/kindergarten-and-elementary-school-teachers.htm."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20.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83" name="Shape 83"/>
        <p:cNvGrpSpPr/>
        <p:nvPr/>
      </p:nvGrpSpPr>
      <p:grpSpPr>
        <a:xfrm>
          <a:off x="0" y="0"/>
          <a:ext cx="0" cy="0"/>
          <a:chOff x="0" y="0"/>
          <a:chExt cx="0" cy="0"/>
        </a:xfrm>
      </p:grpSpPr>
      <p:sp>
        <p:nvSpPr>
          <p:cNvPr id="84" name="Google Shape;84;p13"/>
          <p:cNvSpPr txBox="1"/>
          <p:nvPr/>
        </p:nvSpPr>
        <p:spPr>
          <a:xfrm>
            <a:off x="0" y="559600"/>
            <a:ext cx="9144000" cy="3139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800">
                <a:solidFill>
                  <a:srgbClr val="FF0000"/>
                </a:solidFill>
                <a:latin typeface="Calibri"/>
                <a:ea typeface="Calibri"/>
                <a:cs typeface="Calibri"/>
                <a:sym typeface="Calibri"/>
              </a:rPr>
              <a:t>Name:</a:t>
            </a:r>
            <a:r>
              <a:rPr b="1" lang="en-US" sz="4800">
                <a:solidFill>
                  <a:schemeClr val="dk1"/>
                </a:solidFill>
                <a:latin typeface="Calibri"/>
                <a:ea typeface="Calibri"/>
                <a:cs typeface="Calibri"/>
                <a:sym typeface="Calibri"/>
              </a:rPr>
              <a:t> Shelby Roe</a:t>
            </a:r>
            <a:r>
              <a:rPr b="1" i="0" lang="en-US" sz="4800" u="none" cap="none" strike="noStrike">
                <a:solidFill>
                  <a:schemeClr val="dk1"/>
                </a:solidFill>
                <a:latin typeface="Calibri"/>
                <a:ea typeface="Calibri"/>
                <a:cs typeface="Calibri"/>
                <a:sym typeface="Calibri"/>
              </a:rPr>
              <a:t> </a:t>
            </a:r>
            <a:endParaRPr b="1"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None/>
            </a:pPr>
            <a:r>
              <a:rPr b="1" lang="en-US" sz="4800">
                <a:solidFill>
                  <a:srgbClr val="FF0000"/>
                </a:solidFill>
                <a:latin typeface="Calibri"/>
                <a:ea typeface="Calibri"/>
                <a:cs typeface="Calibri"/>
                <a:sym typeface="Calibri"/>
              </a:rPr>
              <a:t>Chapter Name: </a:t>
            </a:r>
            <a:r>
              <a:rPr b="1" lang="en-US" sz="4800">
                <a:solidFill>
                  <a:schemeClr val="dk1"/>
                </a:solidFill>
                <a:latin typeface="Calibri"/>
                <a:ea typeface="Calibri"/>
                <a:cs typeface="Calibri"/>
                <a:sym typeface="Calibri"/>
              </a:rPr>
              <a:t>Penta Career Center-ECE</a:t>
            </a:r>
            <a:endParaRPr b="1" sz="4800">
              <a:solidFill>
                <a:schemeClr val="dk1"/>
              </a:solidFill>
              <a:latin typeface="Calibri"/>
              <a:ea typeface="Calibri"/>
              <a:cs typeface="Calibri"/>
              <a:sym typeface="Calibri"/>
            </a:endParaRPr>
          </a:p>
          <a:p>
            <a:pPr indent="0" lvl="0" marL="0" marR="0" rtl="0" algn="ctr">
              <a:spcBef>
                <a:spcPts val="0"/>
              </a:spcBef>
              <a:spcAft>
                <a:spcPts val="0"/>
              </a:spcAft>
              <a:buNone/>
            </a:pPr>
            <a:r>
              <a:rPr b="1" lang="en-US" sz="4800">
                <a:solidFill>
                  <a:srgbClr val="FF0000"/>
                </a:solidFill>
                <a:latin typeface="Calibri"/>
                <a:ea typeface="Calibri"/>
                <a:cs typeface="Calibri"/>
                <a:sym typeface="Calibri"/>
              </a:rPr>
              <a:t>School:</a:t>
            </a:r>
            <a:r>
              <a:rPr b="1" lang="en-US" sz="4800">
                <a:solidFill>
                  <a:schemeClr val="dk1"/>
                </a:solidFill>
                <a:latin typeface="Calibri"/>
                <a:ea typeface="Calibri"/>
                <a:cs typeface="Calibri"/>
                <a:sym typeface="Calibri"/>
              </a:rPr>
              <a:t> Penta Career Center</a:t>
            </a:r>
            <a:endParaRPr/>
          </a:p>
          <a:p>
            <a:pPr indent="0" lvl="0" marL="0" marR="0" rtl="0" algn="ctr">
              <a:spcBef>
                <a:spcPts val="0"/>
              </a:spcBef>
              <a:spcAft>
                <a:spcPts val="0"/>
              </a:spcAft>
              <a:buNone/>
            </a:pPr>
            <a:r>
              <a:rPr b="1" lang="en-US" sz="4800">
                <a:solidFill>
                  <a:srgbClr val="FF0000"/>
                </a:solidFill>
                <a:latin typeface="Calibri"/>
                <a:ea typeface="Calibri"/>
                <a:cs typeface="Calibri"/>
                <a:sym typeface="Calibri"/>
              </a:rPr>
              <a:t>City: </a:t>
            </a:r>
            <a:r>
              <a:rPr b="1" lang="en-US" sz="4800">
                <a:solidFill>
                  <a:schemeClr val="dk1"/>
                </a:solidFill>
                <a:latin typeface="Calibri"/>
                <a:ea typeface="Calibri"/>
                <a:cs typeface="Calibri"/>
                <a:sym typeface="Calibri"/>
              </a:rPr>
              <a:t>Perrysburg</a:t>
            </a:r>
            <a:endParaRPr/>
          </a:p>
          <a:p>
            <a:pPr indent="0" lvl="0" marL="0" marR="0" rtl="0" algn="ctr">
              <a:spcBef>
                <a:spcPts val="0"/>
              </a:spcBef>
              <a:spcAft>
                <a:spcPts val="0"/>
              </a:spcAft>
              <a:buNone/>
            </a:pPr>
            <a:r>
              <a:rPr b="1" lang="en-US" sz="4800">
                <a:solidFill>
                  <a:srgbClr val="FF0000"/>
                </a:solidFill>
                <a:latin typeface="Calibri"/>
                <a:ea typeface="Calibri"/>
                <a:cs typeface="Calibri"/>
                <a:sym typeface="Calibri"/>
              </a:rPr>
              <a:t>Event Name: </a:t>
            </a:r>
            <a:r>
              <a:rPr b="1" lang="en-US" sz="4800">
                <a:solidFill>
                  <a:schemeClr val="dk1"/>
                </a:solidFill>
                <a:latin typeface="Calibri"/>
                <a:ea typeface="Calibri"/>
                <a:cs typeface="Calibri"/>
                <a:sym typeface="Calibri"/>
              </a:rPr>
              <a:t>Teach and Train</a:t>
            </a:r>
            <a:endParaRPr b="1" sz="4800">
              <a:solidFill>
                <a:schemeClr val="dk1"/>
              </a:solidFill>
              <a:latin typeface="Calibri"/>
              <a:ea typeface="Calibri"/>
              <a:cs typeface="Calibri"/>
              <a:sym typeface="Calibri"/>
            </a:endParaRPr>
          </a:p>
          <a:p>
            <a:pPr indent="0" lvl="0" marL="0" marR="0" rtl="0" algn="ctr">
              <a:spcBef>
                <a:spcPts val="0"/>
              </a:spcBef>
              <a:spcAft>
                <a:spcPts val="0"/>
              </a:spcAft>
              <a:buNone/>
            </a:pPr>
            <a:r>
              <a:rPr b="1" lang="en-US" sz="4800">
                <a:solidFill>
                  <a:srgbClr val="FF0000"/>
                </a:solidFill>
                <a:latin typeface="Calibri"/>
                <a:ea typeface="Calibri"/>
                <a:cs typeface="Calibri"/>
                <a:sym typeface="Calibri"/>
              </a:rPr>
              <a:t>Project Name: </a:t>
            </a:r>
            <a:r>
              <a:rPr b="1" lang="en-US" sz="4800">
                <a:solidFill>
                  <a:schemeClr val="dk1"/>
                </a:solidFill>
                <a:latin typeface="Calibri"/>
                <a:ea typeface="Calibri"/>
                <a:cs typeface="Calibri"/>
                <a:sym typeface="Calibri"/>
              </a:rPr>
              <a:t>Chicka Chicka Boom Boom</a:t>
            </a:r>
            <a:endParaRPr b="1" sz="4800">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2"/>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Self Assessment</a:t>
            </a:r>
            <a:endParaRPr/>
          </a:p>
        </p:txBody>
      </p:sp>
      <p:pic>
        <p:nvPicPr>
          <p:cNvPr id="165" name="Google Shape;165;p22"/>
          <p:cNvPicPr preferRelativeResize="0"/>
          <p:nvPr/>
        </p:nvPicPr>
        <p:blipFill>
          <a:blip r:embed="rId3">
            <a:alphaModFix/>
          </a:blip>
          <a:stretch>
            <a:fillRect/>
          </a:stretch>
        </p:blipFill>
        <p:spPr>
          <a:xfrm>
            <a:off x="2644275" y="1417638"/>
            <a:ext cx="3855459" cy="513556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69" name="Shape 169"/>
        <p:cNvGrpSpPr/>
        <p:nvPr/>
      </p:nvGrpSpPr>
      <p:grpSpPr>
        <a:xfrm>
          <a:off x="0" y="0"/>
          <a:ext cx="0" cy="0"/>
          <a:chOff x="0" y="0"/>
          <a:chExt cx="0" cy="0"/>
        </a:xfrm>
      </p:grpSpPr>
      <p:sp>
        <p:nvSpPr>
          <p:cNvPr id="170" name="Google Shape;170;p23"/>
          <p:cNvSpPr txBox="1"/>
          <p:nvPr>
            <p:ph type="title"/>
          </p:nvPr>
        </p:nvSpPr>
        <p:spPr>
          <a:xfrm>
            <a:off x="457200" y="10598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Self Assessment</a:t>
            </a:r>
            <a:endParaRPr/>
          </a:p>
        </p:txBody>
      </p:sp>
      <p:sp>
        <p:nvSpPr>
          <p:cNvPr id="171" name="Google Shape;171;p23"/>
          <p:cNvSpPr txBox="1"/>
          <p:nvPr>
            <p:ph idx="1" type="body"/>
          </p:nvPr>
        </p:nvSpPr>
        <p:spPr>
          <a:xfrm>
            <a:off x="0" y="1642525"/>
            <a:ext cx="4497300" cy="5215500"/>
          </a:xfrm>
          <a:prstGeom prst="rect">
            <a:avLst/>
          </a:prstGeom>
        </p:spPr>
        <p:txBody>
          <a:bodyPr anchorCtr="0" anchor="b" bIns="45700" lIns="91425" spcFirstLastPara="1" rIns="91425" wrap="square" tIns="45700">
            <a:noAutofit/>
          </a:bodyPr>
          <a:lstStyle/>
          <a:p>
            <a:pPr indent="0" lvl="0" marL="0" rtl="0" algn="l">
              <a:spcBef>
                <a:spcPts val="480"/>
              </a:spcBef>
              <a:spcAft>
                <a:spcPts val="0"/>
              </a:spcAft>
              <a:buNone/>
            </a:pPr>
            <a:r>
              <a:rPr lang="en-US" sz="2000" u="sng">
                <a:solidFill>
                  <a:schemeClr val="accent5"/>
                </a:solidFill>
              </a:rPr>
              <a:t>Personal Interests:</a:t>
            </a:r>
            <a:endParaRPr sz="2000" u="sng">
              <a:solidFill>
                <a:schemeClr val="accent5"/>
              </a:solidFill>
            </a:endParaRPr>
          </a:p>
          <a:p>
            <a:pPr indent="0" lvl="0" marL="0" rtl="0" algn="l">
              <a:spcBef>
                <a:spcPts val="480"/>
              </a:spcBef>
              <a:spcAft>
                <a:spcPts val="0"/>
              </a:spcAft>
              <a:buNone/>
            </a:pPr>
            <a:r>
              <a:rPr b="0" lang="en-US" sz="1400">
                <a:solidFill>
                  <a:srgbClr val="000000"/>
                </a:solidFill>
              </a:rPr>
              <a:t>I am interested in being an elementary teacher because I enjoy working with young children and helping them learn. Some of the aspects I enjoy are listed below:</a:t>
            </a:r>
            <a:endParaRPr b="0" sz="1400">
              <a:solidFill>
                <a:srgbClr val="000000"/>
              </a:solidFill>
            </a:endParaRPr>
          </a:p>
          <a:p>
            <a:pPr indent="0" lvl="0" marL="0" rtl="0" algn="l">
              <a:spcBef>
                <a:spcPts val="480"/>
              </a:spcBef>
              <a:spcAft>
                <a:spcPts val="0"/>
              </a:spcAft>
              <a:buNone/>
            </a:pPr>
            <a:r>
              <a:rPr b="0" lang="en-US" sz="1400">
                <a:solidFill>
                  <a:srgbClr val="000000"/>
                </a:solidFill>
              </a:rPr>
              <a:t>-Teaching young children new concepts</a:t>
            </a:r>
            <a:endParaRPr b="0" sz="1400">
              <a:solidFill>
                <a:srgbClr val="000000"/>
              </a:solidFill>
            </a:endParaRPr>
          </a:p>
          <a:p>
            <a:pPr indent="0" lvl="0" marL="0" rtl="0" algn="l">
              <a:spcBef>
                <a:spcPts val="480"/>
              </a:spcBef>
              <a:spcAft>
                <a:spcPts val="0"/>
              </a:spcAft>
              <a:buNone/>
            </a:pPr>
            <a:r>
              <a:rPr b="0" lang="en-US" sz="1400">
                <a:solidFill>
                  <a:srgbClr val="000000"/>
                </a:solidFill>
              </a:rPr>
              <a:t>-Being a role model for children</a:t>
            </a:r>
            <a:endParaRPr b="0" sz="1400">
              <a:solidFill>
                <a:srgbClr val="000000"/>
              </a:solidFill>
            </a:endParaRPr>
          </a:p>
          <a:p>
            <a:pPr indent="0" lvl="0" marL="0" rtl="0" algn="l">
              <a:spcBef>
                <a:spcPts val="480"/>
              </a:spcBef>
              <a:spcAft>
                <a:spcPts val="0"/>
              </a:spcAft>
              <a:buNone/>
            </a:pPr>
            <a:r>
              <a:rPr b="0" lang="en-US" sz="1400">
                <a:solidFill>
                  <a:srgbClr val="000000"/>
                </a:solidFill>
              </a:rPr>
              <a:t>-Watching children develop </a:t>
            </a:r>
            <a:endParaRPr b="0" sz="1400">
              <a:solidFill>
                <a:srgbClr val="000000"/>
              </a:solidFill>
            </a:endParaRPr>
          </a:p>
          <a:p>
            <a:pPr indent="0" lvl="0" marL="0" rtl="0" algn="l">
              <a:spcBef>
                <a:spcPts val="480"/>
              </a:spcBef>
              <a:spcAft>
                <a:spcPts val="0"/>
              </a:spcAft>
              <a:buNone/>
            </a:pPr>
            <a:r>
              <a:t/>
            </a:r>
            <a:endParaRPr b="0" sz="1400">
              <a:solidFill>
                <a:srgbClr val="000000"/>
              </a:solidFill>
            </a:endParaRPr>
          </a:p>
          <a:p>
            <a:pPr indent="0" lvl="0" marL="0" rtl="0" algn="l">
              <a:spcBef>
                <a:spcPts val="480"/>
              </a:spcBef>
              <a:spcAft>
                <a:spcPts val="0"/>
              </a:spcAft>
              <a:buNone/>
            </a:pPr>
            <a:r>
              <a:rPr lang="en-US" sz="2000" u="sng">
                <a:solidFill>
                  <a:schemeClr val="accent3"/>
                </a:solidFill>
              </a:rPr>
              <a:t>Learning Style:</a:t>
            </a:r>
            <a:endParaRPr sz="2000" u="sng">
              <a:solidFill>
                <a:schemeClr val="accent3"/>
              </a:solidFill>
            </a:endParaRPr>
          </a:p>
          <a:p>
            <a:pPr indent="0" lvl="0" marL="0" rtl="0" algn="l">
              <a:spcBef>
                <a:spcPts val="480"/>
              </a:spcBef>
              <a:spcAft>
                <a:spcPts val="0"/>
              </a:spcAft>
              <a:buNone/>
            </a:pPr>
            <a:r>
              <a:rPr b="0" lang="en-US" sz="1400">
                <a:solidFill>
                  <a:srgbClr val="000000"/>
                </a:solidFill>
              </a:rPr>
              <a:t>My learning style is Kinesthetic and Visual. I need to feel and be hands on with materials as well as observe the curriculum and content that I learn. This helps as an elementary teacher because young children also learn best by observing and feeling. With myself being the same, I can better prepare lessons and games that help the children learn in the most developmentally appropriate way for them.</a:t>
            </a:r>
            <a:endParaRPr b="0" sz="1400">
              <a:solidFill>
                <a:srgbClr val="000000"/>
              </a:solidFill>
            </a:endParaRPr>
          </a:p>
          <a:p>
            <a:pPr indent="0" lvl="0" marL="0" rtl="0" algn="l">
              <a:spcBef>
                <a:spcPts val="480"/>
              </a:spcBef>
              <a:spcAft>
                <a:spcPts val="0"/>
              </a:spcAft>
              <a:buNone/>
            </a:pPr>
            <a:r>
              <a:t/>
            </a:r>
            <a:endParaRPr b="0" sz="1400">
              <a:solidFill>
                <a:srgbClr val="000000"/>
              </a:solidFill>
            </a:endParaRPr>
          </a:p>
          <a:p>
            <a:pPr indent="0" lvl="0" marL="0" rtl="0" algn="l">
              <a:spcBef>
                <a:spcPts val="480"/>
              </a:spcBef>
              <a:spcAft>
                <a:spcPts val="0"/>
              </a:spcAft>
              <a:buNone/>
            </a:pPr>
            <a:r>
              <a:rPr lang="en-US" sz="2000" u="sng">
                <a:solidFill>
                  <a:schemeClr val="accent4"/>
                </a:solidFill>
              </a:rPr>
              <a:t>Other Aspects of my Self-Assessment I Have Considered:</a:t>
            </a:r>
            <a:endParaRPr sz="2000" u="sng">
              <a:solidFill>
                <a:schemeClr val="accent4"/>
              </a:solidFill>
            </a:endParaRPr>
          </a:p>
          <a:p>
            <a:pPr indent="0" lvl="0" marL="0" rtl="0" algn="l">
              <a:spcBef>
                <a:spcPts val="480"/>
              </a:spcBef>
              <a:spcAft>
                <a:spcPts val="0"/>
              </a:spcAft>
              <a:buNone/>
            </a:pPr>
            <a:r>
              <a:rPr b="0" lang="en-US" sz="1400">
                <a:solidFill>
                  <a:srgbClr val="000000"/>
                </a:solidFill>
              </a:rPr>
              <a:t>Besides being an elementary teacher with my CDA, I have considered going to college to get my Bachelor’s Degree in Early Childhood Education. I have also considered being a nanny or working in a daycare.</a:t>
            </a:r>
            <a:endParaRPr b="0" sz="1400">
              <a:solidFill>
                <a:srgbClr val="000000"/>
              </a:solidFill>
            </a:endParaRPr>
          </a:p>
          <a:p>
            <a:pPr indent="0" lvl="0" marL="0" rtl="0" algn="l">
              <a:spcBef>
                <a:spcPts val="480"/>
              </a:spcBef>
              <a:spcAft>
                <a:spcPts val="0"/>
              </a:spcAft>
              <a:buNone/>
            </a:pPr>
            <a:r>
              <a:t/>
            </a:r>
            <a:endParaRPr b="0" sz="1400">
              <a:solidFill>
                <a:srgbClr val="000000"/>
              </a:solidFill>
            </a:endParaRPr>
          </a:p>
        </p:txBody>
      </p:sp>
      <p:sp>
        <p:nvSpPr>
          <p:cNvPr id="172" name="Google Shape;172;p23"/>
          <p:cNvSpPr txBox="1"/>
          <p:nvPr>
            <p:ph idx="3" type="body"/>
          </p:nvPr>
        </p:nvSpPr>
        <p:spPr>
          <a:xfrm>
            <a:off x="4497300" y="1773700"/>
            <a:ext cx="4742700" cy="4698300"/>
          </a:xfrm>
          <a:prstGeom prst="rect">
            <a:avLst/>
          </a:prstGeom>
        </p:spPr>
        <p:txBody>
          <a:bodyPr anchorCtr="0" anchor="b" bIns="45700" lIns="91425" spcFirstLastPara="1" rIns="91425" wrap="square" tIns="45700">
            <a:noAutofit/>
          </a:bodyPr>
          <a:lstStyle/>
          <a:p>
            <a:pPr indent="0" lvl="0" marL="0" rtl="0" algn="l">
              <a:spcBef>
                <a:spcPts val="480"/>
              </a:spcBef>
              <a:spcAft>
                <a:spcPts val="0"/>
              </a:spcAft>
              <a:buNone/>
            </a:pPr>
            <a:r>
              <a:rPr lang="en-US" sz="2000" u="sng">
                <a:solidFill>
                  <a:schemeClr val="accent6"/>
                </a:solidFill>
              </a:rPr>
              <a:t>Personal Skills:</a:t>
            </a:r>
            <a:endParaRPr sz="2000" u="sng">
              <a:solidFill>
                <a:schemeClr val="accent6"/>
              </a:solidFill>
            </a:endParaRPr>
          </a:p>
          <a:p>
            <a:pPr indent="0" lvl="0" marL="0" rtl="0" algn="l">
              <a:spcBef>
                <a:spcPts val="480"/>
              </a:spcBef>
              <a:spcAft>
                <a:spcPts val="0"/>
              </a:spcAft>
              <a:buNone/>
            </a:pPr>
            <a:r>
              <a:rPr b="0" lang="en-US" sz="1400">
                <a:solidFill>
                  <a:srgbClr val="000000"/>
                </a:solidFill>
              </a:rPr>
              <a:t>Out of the book, “Working with Young Children”, there is a list of characteristics of successful teachers. Some of those characteristics I believe apply to me are as follows:</a:t>
            </a:r>
            <a:endParaRPr b="0" sz="1400">
              <a:solidFill>
                <a:srgbClr val="000000"/>
              </a:solidFill>
            </a:endParaRPr>
          </a:p>
          <a:p>
            <a:pPr indent="0" lvl="0" marL="0" rtl="0" algn="l">
              <a:spcBef>
                <a:spcPts val="480"/>
              </a:spcBef>
              <a:spcAft>
                <a:spcPts val="0"/>
              </a:spcAft>
              <a:buNone/>
            </a:pPr>
            <a:r>
              <a:rPr b="0" lang="en-US" sz="1400">
                <a:solidFill>
                  <a:srgbClr val="000000"/>
                </a:solidFill>
              </a:rPr>
              <a:t>-Fond of Children an</a:t>
            </a:r>
            <a:r>
              <a:rPr b="0" lang="en-US" sz="1400">
                <a:solidFill>
                  <a:srgbClr val="000000"/>
                </a:solidFill>
              </a:rPr>
              <a:t>d Lots </a:t>
            </a:r>
            <a:r>
              <a:rPr b="0" lang="en-US" sz="1400">
                <a:solidFill>
                  <a:srgbClr val="000000"/>
                </a:solidFill>
              </a:rPr>
              <a:t>of Energy</a:t>
            </a:r>
            <a:endParaRPr b="0" sz="1400">
              <a:solidFill>
                <a:srgbClr val="000000"/>
              </a:solidFill>
            </a:endParaRPr>
          </a:p>
          <a:p>
            <a:pPr indent="0" lvl="0" marL="0" rtl="0" algn="l">
              <a:spcBef>
                <a:spcPts val="480"/>
              </a:spcBef>
              <a:spcAft>
                <a:spcPts val="0"/>
              </a:spcAft>
              <a:buNone/>
            </a:pPr>
            <a:r>
              <a:rPr b="0" lang="en-US" sz="1400">
                <a:solidFill>
                  <a:srgbClr val="000000"/>
                </a:solidFill>
              </a:rPr>
              <a:t>-Creative and Positive Attitude</a:t>
            </a:r>
            <a:endParaRPr b="0" sz="1400">
              <a:solidFill>
                <a:srgbClr val="000000"/>
              </a:solidFill>
            </a:endParaRPr>
          </a:p>
          <a:p>
            <a:pPr indent="0" lvl="0" marL="0" rtl="0" algn="l">
              <a:spcBef>
                <a:spcPts val="480"/>
              </a:spcBef>
              <a:spcAft>
                <a:spcPts val="0"/>
              </a:spcAft>
              <a:buNone/>
            </a:pPr>
            <a:r>
              <a:rPr b="0" lang="en-US" sz="1400">
                <a:solidFill>
                  <a:srgbClr val="000000"/>
                </a:solidFill>
              </a:rPr>
              <a:t>-Patient and Caring</a:t>
            </a:r>
            <a:endParaRPr b="0" sz="1400">
              <a:solidFill>
                <a:srgbClr val="000000"/>
              </a:solidFill>
            </a:endParaRPr>
          </a:p>
          <a:p>
            <a:pPr indent="0" lvl="0" marL="0" rtl="0" algn="l">
              <a:spcBef>
                <a:spcPts val="480"/>
              </a:spcBef>
              <a:spcAft>
                <a:spcPts val="0"/>
              </a:spcAft>
              <a:buNone/>
            </a:pPr>
            <a:r>
              <a:rPr b="0" lang="en-US" sz="1400">
                <a:solidFill>
                  <a:srgbClr val="000000"/>
                </a:solidFill>
              </a:rPr>
              <a:t>-Good Problem Solver and Resourceful</a:t>
            </a:r>
            <a:endParaRPr b="0" sz="1400">
              <a:solidFill>
                <a:srgbClr val="000000"/>
              </a:solidFill>
            </a:endParaRPr>
          </a:p>
          <a:p>
            <a:pPr indent="0" lvl="0" marL="0" rtl="0" algn="l">
              <a:spcBef>
                <a:spcPts val="480"/>
              </a:spcBef>
              <a:spcAft>
                <a:spcPts val="0"/>
              </a:spcAft>
              <a:buNone/>
            </a:pPr>
            <a:r>
              <a:rPr b="0" lang="en-US" sz="1400">
                <a:solidFill>
                  <a:srgbClr val="000000"/>
                </a:solidFill>
              </a:rPr>
              <a:t>-Loving and Compassionate</a:t>
            </a:r>
            <a:endParaRPr b="0" sz="1400">
              <a:solidFill>
                <a:srgbClr val="000000"/>
              </a:solidFill>
            </a:endParaRPr>
          </a:p>
          <a:p>
            <a:pPr indent="0" lvl="0" marL="0" rtl="0" algn="l">
              <a:spcBef>
                <a:spcPts val="480"/>
              </a:spcBef>
              <a:spcAft>
                <a:spcPts val="0"/>
              </a:spcAft>
              <a:buNone/>
            </a:pPr>
            <a:r>
              <a:t/>
            </a:r>
            <a:endParaRPr b="0" sz="1400">
              <a:solidFill>
                <a:srgbClr val="000000"/>
              </a:solidFill>
            </a:endParaRPr>
          </a:p>
          <a:p>
            <a:pPr indent="0" lvl="0" marL="0" rtl="0" algn="l">
              <a:spcBef>
                <a:spcPts val="480"/>
              </a:spcBef>
              <a:spcAft>
                <a:spcPts val="0"/>
              </a:spcAft>
              <a:buNone/>
            </a:pPr>
            <a:r>
              <a:rPr lang="en-US" sz="2000" u="sng">
                <a:solidFill>
                  <a:schemeClr val="accent2"/>
                </a:solidFill>
              </a:rPr>
              <a:t>Career Value: Why a Career in Education (Elementary) Appeals to me: </a:t>
            </a:r>
            <a:endParaRPr sz="2000" u="sng">
              <a:solidFill>
                <a:schemeClr val="accent2"/>
              </a:solidFill>
            </a:endParaRPr>
          </a:p>
          <a:p>
            <a:pPr indent="0" lvl="0" marL="0" rtl="0" algn="l">
              <a:spcBef>
                <a:spcPts val="480"/>
              </a:spcBef>
              <a:spcAft>
                <a:spcPts val="0"/>
              </a:spcAft>
              <a:buNone/>
            </a:pPr>
            <a:r>
              <a:rPr b="0" lang="en-US" sz="1400">
                <a:solidFill>
                  <a:srgbClr val="000000"/>
                </a:solidFill>
              </a:rPr>
              <a:t>Being an elementary teacher is very appealing to me for many different reasons. The most important reason to me is that I want to help children grow into the best students they can be. I want to be someone they can trust and look up to for guidance. I want to make them feel welcome and accepted. I want them to know that they are loved.</a:t>
            </a:r>
            <a:endParaRPr b="0" sz="1400">
              <a:solidFill>
                <a:srgbClr val="000000"/>
              </a:solidFill>
            </a:endParaRPr>
          </a:p>
          <a:p>
            <a:pPr indent="0" lvl="0" marL="0" rtl="0" algn="l">
              <a:spcBef>
                <a:spcPts val="480"/>
              </a:spcBef>
              <a:spcAft>
                <a:spcPts val="0"/>
              </a:spcAft>
              <a:buNone/>
            </a:pPr>
            <a:r>
              <a:t/>
            </a:r>
            <a:endParaRPr b="0" sz="140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4"/>
          <p:cNvSpPr txBox="1"/>
          <p:nvPr>
            <p:ph type="title"/>
          </p:nvPr>
        </p:nvSpPr>
        <p:spPr>
          <a:xfrm>
            <a:off x="457200" y="274613"/>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Lesson Plan</a:t>
            </a:r>
            <a:endParaRPr/>
          </a:p>
        </p:txBody>
      </p:sp>
      <p:pic>
        <p:nvPicPr>
          <p:cNvPr id="178" name="Google Shape;178;p24"/>
          <p:cNvPicPr preferRelativeResize="0"/>
          <p:nvPr/>
        </p:nvPicPr>
        <p:blipFill>
          <a:blip r:embed="rId3">
            <a:alphaModFix/>
          </a:blip>
          <a:stretch>
            <a:fillRect/>
          </a:stretch>
        </p:blipFill>
        <p:spPr>
          <a:xfrm>
            <a:off x="1552575" y="1570038"/>
            <a:ext cx="6038850" cy="46577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82" name="Shape 182"/>
        <p:cNvGrpSpPr/>
        <p:nvPr/>
      </p:nvGrpSpPr>
      <p:grpSpPr>
        <a:xfrm>
          <a:off x="0" y="0"/>
          <a:ext cx="0" cy="0"/>
          <a:chOff x="0" y="0"/>
          <a:chExt cx="0" cy="0"/>
        </a:xfrm>
      </p:grpSpPr>
      <p:sp>
        <p:nvSpPr>
          <p:cNvPr id="183" name="Google Shape;183;p25"/>
          <p:cNvSpPr txBox="1"/>
          <p:nvPr>
            <p:ph type="title"/>
          </p:nvPr>
        </p:nvSpPr>
        <p:spPr>
          <a:xfrm>
            <a:off x="457200" y="-2"/>
            <a:ext cx="8229600" cy="5178000"/>
          </a:xfrm>
          <a:prstGeom prst="rect">
            <a:avLst/>
          </a:prstGeom>
        </p:spPr>
        <p:txBody>
          <a:bodyPr anchorCtr="0" anchor="ctr" bIns="45700" lIns="91425" spcFirstLastPara="1" rIns="91425" wrap="square" tIns="45700">
            <a:noAutofit/>
          </a:bodyPr>
          <a:lstStyle/>
          <a:p>
            <a:pPr indent="0" lvl="0" marL="0" rtl="0" algn="ctr">
              <a:lnSpc>
                <a:spcPct val="115000"/>
              </a:lnSpc>
              <a:spcBef>
                <a:spcPts val="0"/>
              </a:spcBef>
              <a:spcAft>
                <a:spcPts val="0"/>
              </a:spcAft>
              <a:buClr>
                <a:schemeClr val="dk1"/>
              </a:buClr>
              <a:buSzPts val="1100"/>
              <a:buFont typeface="Arial"/>
              <a:buNone/>
            </a:pPr>
            <a:r>
              <a:rPr lang="en-US" sz="4500">
                <a:latin typeface="Quicksand Light"/>
                <a:ea typeface="Quicksand Light"/>
                <a:cs typeface="Quicksand Light"/>
                <a:sym typeface="Quicksand Light"/>
              </a:rPr>
              <a:t>Relationship to Family and Consumer Sciences</a:t>
            </a:r>
            <a:endParaRPr sz="4500">
              <a:latin typeface="Quicksand Light"/>
              <a:ea typeface="Quicksand Light"/>
              <a:cs typeface="Quicksand Light"/>
              <a:sym typeface="Quicksand Light"/>
            </a:endParaRPr>
          </a:p>
          <a:p>
            <a:pPr indent="0" lvl="0" marL="0" rtl="0" algn="ctr">
              <a:lnSpc>
                <a:spcPct val="115000"/>
              </a:lnSpc>
              <a:spcBef>
                <a:spcPts val="0"/>
              </a:spcBef>
              <a:spcAft>
                <a:spcPts val="0"/>
              </a:spcAft>
              <a:buClr>
                <a:schemeClr val="dk1"/>
              </a:buClr>
              <a:buSzPts val="1100"/>
              <a:buFont typeface="Arial"/>
              <a:buNone/>
            </a:pPr>
            <a:r>
              <a:t/>
            </a:r>
            <a:endParaRPr sz="2100">
              <a:latin typeface="Quicksand Light"/>
              <a:ea typeface="Quicksand Light"/>
              <a:cs typeface="Quicksand Light"/>
              <a:sym typeface="Quicksand Light"/>
            </a:endParaRPr>
          </a:p>
          <a:p>
            <a:pPr indent="0" lvl="0" marL="0" rtl="0" algn="ctr">
              <a:lnSpc>
                <a:spcPct val="115000"/>
              </a:lnSpc>
              <a:spcBef>
                <a:spcPts val="0"/>
              </a:spcBef>
              <a:spcAft>
                <a:spcPts val="0"/>
              </a:spcAft>
              <a:buClr>
                <a:schemeClr val="dk1"/>
              </a:buClr>
              <a:buSzPts val="1100"/>
              <a:buFont typeface="Arial"/>
              <a:buNone/>
            </a:pPr>
            <a:r>
              <a:rPr lang="en-US" sz="2100">
                <a:latin typeface="Quicksand Light"/>
                <a:ea typeface="Quicksand Light"/>
                <a:cs typeface="Quicksand Light"/>
                <a:sym typeface="Quicksand Light"/>
              </a:rPr>
              <a:t>The Early Childhood Education program at Penta Career Center is under the FCS Learning umbrella according to:</a:t>
            </a:r>
            <a:endParaRPr sz="2100">
              <a:latin typeface="Quicksand Light"/>
              <a:ea typeface="Quicksand Light"/>
              <a:cs typeface="Quicksand Light"/>
              <a:sym typeface="Quicksand Light"/>
            </a:endParaRPr>
          </a:p>
          <a:p>
            <a:pPr indent="0" lvl="0" marL="0" rtl="0" algn="ctr">
              <a:lnSpc>
                <a:spcPct val="115000"/>
              </a:lnSpc>
              <a:spcBef>
                <a:spcPts val="0"/>
              </a:spcBef>
              <a:spcAft>
                <a:spcPts val="0"/>
              </a:spcAft>
              <a:buClr>
                <a:schemeClr val="dk1"/>
              </a:buClr>
              <a:buSzPts val="1100"/>
              <a:buFont typeface="Arial"/>
              <a:buNone/>
            </a:pPr>
            <a:r>
              <a:t/>
            </a:r>
            <a:endParaRPr sz="2100">
              <a:latin typeface="Merriweather"/>
              <a:ea typeface="Merriweather"/>
              <a:cs typeface="Merriweather"/>
              <a:sym typeface="Merriweather"/>
            </a:endParaRPr>
          </a:p>
          <a:p>
            <a:pPr indent="0" lvl="0" marL="0" rtl="0" algn="ctr">
              <a:lnSpc>
                <a:spcPct val="115000"/>
              </a:lnSpc>
              <a:spcBef>
                <a:spcPts val="0"/>
              </a:spcBef>
              <a:spcAft>
                <a:spcPts val="0"/>
              </a:spcAft>
              <a:buClr>
                <a:schemeClr val="dk1"/>
              </a:buClr>
              <a:buSzPts val="1100"/>
              <a:buFont typeface="Arial"/>
              <a:buNone/>
            </a:pPr>
            <a:r>
              <a:rPr lang="en-US" sz="2100" u="sng">
                <a:latin typeface="Quicksand Light"/>
                <a:ea typeface="Quicksand Light"/>
                <a:cs typeface="Quicksand Light"/>
                <a:sym typeface="Quicksand Light"/>
              </a:rPr>
              <a:t>“Health, Safety, and Nutrition”</a:t>
            </a:r>
            <a:r>
              <a:rPr lang="en-US" sz="2100">
                <a:latin typeface="Quicksand Light"/>
                <a:ea typeface="Quicksand Light"/>
                <a:cs typeface="Quicksand Light"/>
                <a:sym typeface="Quicksand Light"/>
              </a:rPr>
              <a:t> (350230)</a:t>
            </a:r>
            <a:endParaRPr sz="2100">
              <a:latin typeface="Quicksand Light"/>
              <a:ea typeface="Quicksand Light"/>
              <a:cs typeface="Quicksand Light"/>
              <a:sym typeface="Quicksand Light"/>
            </a:endParaRPr>
          </a:p>
          <a:p>
            <a:pPr indent="0" lvl="0" marL="0" rtl="0" algn="ctr">
              <a:lnSpc>
                <a:spcPct val="115000"/>
              </a:lnSpc>
              <a:spcBef>
                <a:spcPts val="0"/>
              </a:spcBef>
              <a:spcAft>
                <a:spcPts val="0"/>
              </a:spcAft>
              <a:buClr>
                <a:schemeClr val="dk1"/>
              </a:buClr>
              <a:buSzPts val="1100"/>
              <a:buFont typeface="Arial"/>
              <a:buNone/>
            </a:pPr>
            <a:r>
              <a:t/>
            </a:r>
            <a:endParaRPr sz="2100">
              <a:latin typeface="Quicksand Light"/>
              <a:ea typeface="Quicksand Light"/>
              <a:cs typeface="Quicksand Light"/>
              <a:sym typeface="Quicksand Light"/>
            </a:endParaRPr>
          </a:p>
          <a:p>
            <a:pPr indent="0" lvl="0" marL="0" rtl="0" algn="ctr">
              <a:lnSpc>
                <a:spcPct val="115000"/>
              </a:lnSpc>
              <a:spcBef>
                <a:spcPts val="0"/>
              </a:spcBef>
              <a:spcAft>
                <a:spcPts val="0"/>
              </a:spcAft>
              <a:buClr>
                <a:schemeClr val="dk1"/>
              </a:buClr>
              <a:buSzPts val="1100"/>
              <a:buFont typeface="Arial"/>
              <a:buNone/>
            </a:pPr>
            <a:r>
              <a:rPr lang="en-US" sz="2100" u="sng">
                <a:latin typeface="Quicksand Light"/>
                <a:ea typeface="Quicksand Light"/>
                <a:cs typeface="Quicksand Light"/>
                <a:sym typeface="Quicksand Light"/>
              </a:rPr>
              <a:t>“Foundations of Education and Training”</a:t>
            </a:r>
            <a:r>
              <a:rPr lang="en-US" sz="2100">
                <a:latin typeface="Quicksand Light"/>
                <a:ea typeface="Quicksand Light"/>
                <a:cs typeface="Quicksand Light"/>
                <a:sym typeface="Quicksand Light"/>
              </a:rPr>
              <a:t> (350002)</a:t>
            </a:r>
            <a:endParaRPr sz="4100"/>
          </a:p>
        </p:txBody>
      </p:sp>
      <p:pic>
        <p:nvPicPr>
          <p:cNvPr id="184" name="Google Shape;184;p25"/>
          <p:cNvPicPr preferRelativeResize="0"/>
          <p:nvPr/>
        </p:nvPicPr>
        <p:blipFill>
          <a:blip r:embed="rId3">
            <a:alphaModFix/>
          </a:blip>
          <a:stretch>
            <a:fillRect/>
          </a:stretch>
        </p:blipFill>
        <p:spPr>
          <a:xfrm>
            <a:off x="2714625" y="4811025"/>
            <a:ext cx="3714750" cy="2046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88" name="Shape 188"/>
        <p:cNvGrpSpPr/>
        <p:nvPr/>
      </p:nvGrpSpPr>
      <p:grpSpPr>
        <a:xfrm>
          <a:off x="0" y="0"/>
          <a:ext cx="0" cy="0"/>
          <a:chOff x="0" y="0"/>
          <a:chExt cx="0" cy="0"/>
        </a:xfrm>
      </p:grpSpPr>
      <p:sp>
        <p:nvSpPr>
          <p:cNvPr id="189" name="Google Shape;189;p26"/>
          <p:cNvSpPr txBox="1"/>
          <p:nvPr>
            <p:ph type="title"/>
          </p:nvPr>
        </p:nvSpPr>
        <p:spPr>
          <a:xfrm>
            <a:off x="457200" y="-2"/>
            <a:ext cx="8229600" cy="10119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500"/>
              <a:t>Teach and Train</a:t>
            </a:r>
            <a:endParaRPr sz="3500"/>
          </a:p>
          <a:p>
            <a:pPr indent="0" lvl="0" marL="0" rtl="0" algn="ctr">
              <a:spcBef>
                <a:spcPts val="0"/>
              </a:spcBef>
              <a:spcAft>
                <a:spcPts val="0"/>
              </a:spcAft>
              <a:buNone/>
            </a:pPr>
            <a:r>
              <a:rPr lang="en-US" sz="2000"/>
              <a:t>Lesson Plans</a:t>
            </a:r>
            <a:endParaRPr sz="2000"/>
          </a:p>
        </p:txBody>
      </p:sp>
      <p:sp>
        <p:nvSpPr>
          <p:cNvPr id="190" name="Google Shape;190;p26"/>
          <p:cNvSpPr txBox="1"/>
          <p:nvPr>
            <p:ph idx="2" type="body"/>
          </p:nvPr>
        </p:nvSpPr>
        <p:spPr>
          <a:xfrm>
            <a:off x="457200" y="899400"/>
            <a:ext cx="4040100" cy="57606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lang="en-US" sz="1700" u="sng">
                <a:solidFill>
                  <a:srgbClr val="FF0000"/>
                </a:solidFill>
              </a:rPr>
              <a:t>Presenter:</a:t>
            </a:r>
            <a:r>
              <a:rPr lang="en-US" sz="1700"/>
              <a:t> Shelby Roe</a:t>
            </a:r>
            <a:endParaRPr sz="1700"/>
          </a:p>
          <a:p>
            <a:pPr indent="0" lvl="0" marL="0" rtl="0" algn="l">
              <a:spcBef>
                <a:spcPts val="480"/>
              </a:spcBef>
              <a:spcAft>
                <a:spcPts val="0"/>
              </a:spcAft>
              <a:buNone/>
            </a:pPr>
            <a:r>
              <a:rPr lang="en-US" sz="1700" u="sng">
                <a:solidFill>
                  <a:srgbClr val="FF0000"/>
                </a:solidFill>
              </a:rPr>
              <a:t>Lesson Title/Topic:</a:t>
            </a:r>
            <a:r>
              <a:rPr lang="en-US" sz="1700"/>
              <a:t> “Chicka Chicka Boom Boom”</a:t>
            </a:r>
            <a:endParaRPr sz="1700"/>
          </a:p>
          <a:p>
            <a:pPr indent="0" lvl="0" marL="0" rtl="0" algn="l">
              <a:spcBef>
                <a:spcPts val="480"/>
              </a:spcBef>
              <a:spcAft>
                <a:spcPts val="0"/>
              </a:spcAft>
              <a:buClr>
                <a:schemeClr val="dk1"/>
              </a:buClr>
              <a:buSzPts val="1100"/>
              <a:buFont typeface="Arial"/>
              <a:buNone/>
            </a:pPr>
            <a:r>
              <a:rPr lang="en-US" sz="1700" u="sng">
                <a:solidFill>
                  <a:srgbClr val="FF0000"/>
                </a:solidFill>
              </a:rPr>
              <a:t>Grade Level:</a:t>
            </a:r>
            <a:r>
              <a:rPr lang="en-US" sz="1700"/>
              <a:t> 3-5 year olds</a:t>
            </a:r>
            <a:endParaRPr sz="1700"/>
          </a:p>
          <a:p>
            <a:pPr indent="0" lvl="0" marL="0" rtl="0" algn="l">
              <a:spcBef>
                <a:spcPts val="480"/>
              </a:spcBef>
              <a:spcAft>
                <a:spcPts val="0"/>
              </a:spcAft>
              <a:buNone/>
            </a:pPr>
            <a:r>
              <a:rPr lang="en-US" sz="1700" u="sng">
                <a:solidFill>
                  <a:srgbClr val="FF0000"/>
                </a:solidFill>
              </a:rPr>
              <a:t>Timeframe:</a:t>
            </a:r>
            <a:r>
              <a:rPr lang="en-US" sz="1700">
                <a:solidFill>
                  <a:srgbClr val="FF0000"/>
                </a:solidFill>
              </a:rPr>
              <a:t> </a:t>
            </a:r>
            <a:r>
              <a:rPr lang="en-US" sz="1700"/>
              <a:t>2 hours</a:t>
            </a:r>
            <a:endParaRPr sz="1700"/>
          </a:p>
          <a:p>
            <a:pPr indent="0" lvl="0" marL="0" rtl="0" algn="l">
              <a:spcBef>
                <a:spcPts val="480"/>
              </a:spcBef>
              <a:spcAft>
                <a:spcPts val="0"/>
              </a:spcAft>
              <a:buNone/>
            </a:pPr>
            <a:r>
              <a:rPr lang="en-US" sz="1700" u="sng">
                <a:solidFill>
                  <a:srgbClr val="FF0000"/>
                </a:solidFill>
              </a:rPr>
              <a:t>Learning Objective(s):</a:t>
            </a:r>
            <a:r>
              <a:rPr lang="en-US" sz="1700">
                <a:solidFill>
                  <a:srgbClr val="FF0000"/>
                </a:solidFill>
              </a:rPr>
              <a:t> </a:t>
            </a:r>
            <a:r>
              <a:rPr lang="en-US" sz="1700"/>
              <a:t>After hearing the story “Chicka Chicka Boom Boom” by Bill Martin Jr. and John Archambault, the 3 to 5 year old preschool students will participate in a variety of activities within the classroom based on concepts of the alphabet, with 90% accuracy. These activities build from the story and the Ohio Early Learning Content standards.</a:t>
            </a:r>
            <a:endParaRPr sz="1700"/>
          </a:p>
          <a:p>
            <a:pPr indent="0" lvl="0" marL="0" rtl="0" algn="l">
              <a:spcBef>
                <a:spcPts val="480"/>
              </a:spcBef>
              <a:spcAft>
                <a:spcPts val="0"/>
              </a:spcAft>
              <a:buClr>
                <a:schemeClr val="dk1"/>
              </a:buClr>
              <a:buSzPts val="1100"/>
              <a:buFont typeface="Arial"/>
              <a:buNone/>
            </a:pPr>
            <a:r>
              <a:rPr lang="en-US" sz="1700" u="sng">
                <a:solidFill>
                  <a:srgbClr val="FF0000"/>
                </a:solidFill>
              </a:rPr>
              <a:t>Goals:</a:t>
            </a:r>
            <a:r>
              <a:rPr lang="en-US" sz="1700"/>
              <a:t> The children will be introduced to the concept of fine motor activities, technology, letter recognition, sensory/art, math activities, science and english/writing based on the story and the Ohio Early Learning Content  Standards. </a:t>
            </a:r>
            <a:endParaRPr sz="1700"/>
          </a:p>
          <a:p>
            <a:pPr indent="0" lvl="0" marL="0" rtl="0" algn="l">
              <a:spcBef>
                <a:spcPts val="480"/>
              </a:spcBef>
              <a:spcAft>
                <a:spcPts val="0"/>
              </a:spcAft>
              <a:buNone/>
            </a:pPr>
            <a:r>
              <a:t/>
            </a:r>
            <a:endParaRPr sz="1800"/>
          </a:p>
        </p:txBody>
      </p:sp>
      <p:sp>
        <p:nvSpPr>
          <p:cNvPr id="191" name="Google Shape;191;p26"/>
          <p:cNvSpPr txBox="1"/>
          <p:nvPr>
            <p:ph idx="4" type="body"/>
          </p:nvPr>
        </p:nvSpPr>
        <p:spPr>
          <a:xfrm>
            <a:off x="4644900" y="899400"/>
            <a:ext cx="4041900" cy="57606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lang="en-US" sz="1700" u="sng">
                <a:solidFill>
                  <a:srgbClr val="FF0000"/>
                </a:solidFill>
              </a:rPr>
              <a:t>Curriculum Standards Addressed:</a:t>
            </a:r>
            <a:r>
              <a:rPr lang="en-US" sz="1700"/>
              <a:t> </a:t>
            </a:r>
            <a:r>
              <a:rPr b="1" lang="en-US" sz="1700"/>
              <a:t>English/Writing-</a:t>
            </a:r>
            <a:r>
              <a:rPr lang="en-US" sz="1700"/>
              <a:t> Reading the story helps students understand sequencing and memory. The painting activity helped the students with fine motor skills of holding a paintbrush and </a:t>
            </a:r>
            <a:r>
              <a:rPr lang="en-US" sz="1700"/>
              <a:t>creatively</a:t>
            </a:r>
            <a:r>
              <a:rPr lang="en-US" sz="1700"/>
              <a:t> painting a tree.</a:t>
            </a:r>
            <a:endParaRPr sz="1700"/>
          </a:p>
          <a:p>
            <a:pPr indent="0" lvl="0" marL="0" rtl="0" algn="l">
              <a:spcBef>
                <a:spcPts val="480"/>
              </a:spcBef>
              <a:spcAft>
                <a:spcPts val="0"/>
              </a:spcAft>
              <a:buNone/>
            </a:pPr>
            <a:r>
              <a:rPr b="1" lang="en-US" sz="1700"/>
              <a:t>Math-</a:t>
            </a:r>
            <a:r>
              <a:rPr lang="en-US" sz="1700"/>
              <a:t> The number tree activity helps students identify numbers by looking at them and learning </a:t>
            </a:r>
            <a:r>
              <a:rPr lang="en-US" sz="1700"/>
              <a:t>subitizing</a:t>
            </a:r>
            <a:r>
              <a:rPr lang="en-US" sz="1700"/>
              <a:t> by looking at a die. </a:t>
            </a:r>
            <a:endParaRPr sz="1700"/>
          </a:p>
          <a:p>
            <a:pPr indent="0" lvl="0" marL="0" rtl="0" algn="l">
              <a:spcBef>
                <a:spcPts val="480"/>
              </a:spcBef>
              <a:spcAft>
                <a:spcPts val="0"/>
              </a:spcAft>
              <a:buNone/>
            </a:pPr>
            <a:r>
              <a:rPr b="1" lang="en-US" sz="1700"/>
              <a:t>Science/Sensory-</a:t>
            </a:r>
            <a:r>
              <a:rPr lang="en-US" sz="1700"/>
              <a:t>Coconut exploration allowed the students to feel a real life object and learn inquiry skills.</a:t>
            </a:r>
            <a:endParaRPr sz="1700"/>
          </a:p>
          <a:p>
            <a:pPr indent="0" lvl="0" marL="0" rtl="0" algn="l">
              <a:spcBef>
                <a:spcPts val="480"/>
              </a:spcBef>
              <a:spcAft>
                <a:spcPts val="0"/>
              </a:spcAft>
              <a:buNone/>
            </a:pPr>
            <a:r>
              <a:rPr b="1" lang="en-US" sz="1700"/>
              <a:t>Technology-</a:t>
            </a:r>
            <a:r>
              <a:rPr lang="en-US" sz="1700"/>
              <a:t>The Chicka Chicka Boom Boom online activity had students use computers skills to complete the game and focus on problem solving skills.</a:t>
            </a:r>
            <a:endParaRPr sz="1700"/>
          </a:p>
          <a:p>
            <a:pPr indent="0" lvl="0" marL="0" rtl="0" algn="l">
              <a:spcBef>
                <a:spcPts val="480"/>
              </a:spcBef>
              <a:spcAft>
                <a:spcPts val="0"/>
              </a:spcAft>
              <a:buNone/>
            </a:pPr>
            <a:r>
              <a:rPr b="1" lang="en-US" sz="1700"/>
              <a:t>Music/Movement-</a:t>
            </a:r>
            <a:r>
              <a:rPr lang="en-US" sz="1700"/>
              <a:t>Students used their large muscles to move to music and work on their coordination skills.</a:t>
            </a:r>
            <a:endParaRPr sz="17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95" name="Shape 195"/>
        <p:cNvGrpSpPr/>
        <p:nvPr/>
      </p:nvGrpSpPr>
      <p:grpSpPr>
        <a:xfrm>
          <a:off x="0" y="0"/>
          <a:ext cx="0" cy="0"/>
          <a:chOff x="0" y="0"/>
          <a:chExt cx="0" cy="0"/>
        </a:xfrm>
      </p:grpSpPr>
      <p:sp>
        <p:nvSpPr>
          <p:cNvPr id="196" name="Google Shape;196;p27"/>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Teach and Train</a:t>
            </a:r>
            <a:endParaRPr/>
          </a:p>
          <a:p>
            <a:pPr indent="0" lvl="0" marL="0" rtl="0" algn="ctr">
              <a:spcBef>
                <a:spcPts val="0"/>
              </a:spcBef>
              <a:spcAft>
                <a:spcPts val="0"/>
              </a:spcAft>
              <a:buNone/>
            </a:pPr>
            <a:r>
              <a:rPr lang="en-US" sz="2000"/>
              <a:t>Lesson Plans Cont.</a:t>
            </a:r>
            <a:endParaRPr sz="2000"/>
          </a:p>
        </p:txBody>
      </p:sp>
      <p:sp>
        <p:nvSpPr>
          <p:cNvPr id="197" name="Google Shape;197;p27"/>
          <p:cNvSpPr txBox="1"/>
          <p:nvPr>
            <p:ph idx="2" type="body"/>
          </p:nvPr>
        </p:nvSpPr>
        <p:spPr>
          <a:xfrm>
            <a:off x="457200" y="1724275"/>
            <a:ext cx="4040100" cy="44019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lang="en-US" sz="1800" u="sng">
                <a:solidFill>
                  <a:srgbClr val="FF0000"/>
                </a:solidFill>
              </a:rPr>
              <a:t>Career Readiness Practices:</a:t>
            </a:r>
            <a:endParaRPr sz="1800" u="sng">
              <a:solidFill>
                <a:srgbClr val="FF0000"/>
              </a:solidFill>
            </a:endParaRPr>
          </a:p>
          <a:p>
            <a:pPr indent="0" lvl="0" marL="0" rtl="0" algn="l">
              <a:spcBef>
                <a:spcPts val="480"/>
              </a:spcBef>
              <a:spcAft>
                <a:spcPts val="0"/>
              </a:spcAft>
              <a:buNone/>
            </a:pPr>
            <a:r>
              <a:rPr lang="en-US" sz="1800">
                <a:solidFill>
                  <a:srgbClr val="000000"/>
                </a:solidFill>
              </a:rPr>
              <a:t>Apply appropriate academic and technical skills.</a:t>
            </a:r>
            <a:endParaRPr sz="1800">
              <a:solidFill>
                <a:srgbClr val="000000"/>
              </a:solidFill>
            </a:endParaRPr>
          </a:p>
          <a:p>
            <a:pPr indent="0" lvl="0" marL="0" rtl="0" algn="l">
              <a:spcBef>
                <a:spcPts val="480"/>
              </a:spcBef>
              <a:spcAft>
                <a:spcPts val="0"/>
              </a:spcAft>
              <a:buNone/>
            </a:pPr>
            <a:r>
              <a:rPr lang="en-US" sz="1800">
                <a:solidFill>
                  <a:srgbClr val="000000"/>
                </a:solidFill>
              </a:rPr>
              <a:t>Demonstrate </a:t>
            </a:r>
            <a:r>
              <a:rPr lang="en-US" sz="1800">
                <a:solidFill>
                  <a:srgbClr val="000000"/>
                </a:solidFill>
              </a:rPr>
              <a:t>creativity</a:t>
            </a:r>
            <a:r>
              <a:rPr lang="en-US" sz="1800">
                <a:solidFill>
                  <a:srgbClr val="000000"/>
                </a:solidFill>
              </a:rPr>
              <a:t> and innovation.</a:t>
            </a:r>
            <a:endParaRPr sz="1800">
              <a:solidFill>
                <a:srgbClr val="000000"/>
              </a:solidFill>
            </a:endParaRPr>
          </a:p>
          <a:p>
            <a:pPr indent="0" lvl="0" marL="0" rtl="0" algn="l">
              <a:spcBef>
                <a:spcPts val="480"/>
              </a:spcBef>
              <a:spcAft>
                <a:spcPts val="0"/>
              </a:spcAft>
              <a:buNone/>
            </a:pPr>
            <a:r>
              <a:rPr lang="en-US" sz="1800">
                <a:solidFill>
                  <a:srgbClr val="000000"/>
                </a:solidFill>
              </a:rPr>
              <a:t>Utilize critical thinking to make </a:t>
            </a:r>
            <a:r>
              <a:rPr lang="en-US" sz="1800">
                <a:solidFill>
                  <a:srgbClr val="000000"/>
                </a:solidFill>
              </a:rPr>
              <a:t>sense</a:t>
            </a:r>
            <a:r>
              <a:rPr lang="en-US" sz="1800">
                <a:solidFill>
                  <a:srgbClr val="000000"/>
                </a:solidFill>
              </a:rPr>
              <a:t> of problems and persevere in solving </a:t>
            </a:r>
            <a:r>
              <a:rPr lang="en-US" sz="1800">
                <a:solidFill>
                  <a:srgbClr val="000000"/>
                </a:solidFill>
              </a:rPr>
              <a:t>them</a:t>
            </a:r>
            <a:endParaRPr sz="1800">
              <a:solidFill>
                <a:srgbClr val="000000"/>
              </a:solidFill>
            </a:endParaRPr>
          </a:p>
          <a:p>
            <a:pPr indent="0" lvl="0" marL="0" rtl="0" algn="l">
              <a:spcBef>
                <a:spcPts val="480"/>
              </a:spcBef>
              <a:spcAft>
                <a:spcPts val="0"/>
              </a:spcAft>
              <a:buNone/>
            </a:pPr>
            <a:r>
              <a:rPr lang="en-US" sz="1800">
                <a:solidFill>
                  <a:srgbClr val="000000"/>
                </a:solidFill>
              </a:rPr>
              <a:t>Use of technology to </a:t>
            </a:r>
            <a:r>
              <a:rPr lang="en-US" sz="1800">
                <a:solidFill>
                  <a:srgbClr val="000000"/>
                </a:solidFill>
              </a:rPr>
              <a:t>enhance</a:t>
            </a:r>
            <a:r>
              <a:rPr lang="en-US" sz="1800">
                <a:solidFill>
                  <a:srgbClr val="000000"/>
                </a:solidFill>
              </a:rPr>
              <a:t> productivity.</a:t>
            </a:r>
            <a:endParaRPr sz="1800">
              <a:solidFill>
                <a:srgbClr val="000000"/>
              </a:solidFill>
            </a:endParaRPr>
          </a:p>
          <a:p>
            <a:pPr indent="0" lvl="0" marL="0" rtl="0" algn="l">
              <a:spcBef>
                <a:spcPts val="480"/>
              </a:spcBef>
              <a:spcAft>
                <a:spcPts val="0"/>
              </a:spcAft>
              <a:buNone/>
            </a:pPr>
            <a:r>
              <a:rPr lang="en-US" sz="1800" u="sng">
                <a:solidFill>
                  <a:srgbClr val="FF0000"/>
                </a:solidFill>
              </a:rPr>
              <a:t>Evaluation Methods:</a:t>
            </a:r>
            <a:r>
              <a:rPr lang="en-US" sz="1800"/>
              <a:t> The children followed directions and participated in all activities. Their responses and interactions were great. I also completed a self evaluation form from Mrs. Ashley Thorp.</a:t>
            </a:r>
            <a:endParaRPr sz="1800"/>
          </a:p>
          <a:p>
            <a:pPr indent="0" lvl="0" marL="0" rtl="0" algn="l">
              <a:spcBef>
                <a:spcPts val="480"/>
              </a:spcBef>
              <a:spcAft>
                <a:spcPts val="0"/>
              </a:spcAft>
              <a:buNone/>
            </a:pPr>
            <a:r>
              <a:t/>
            </a:r>
            <a:endParaRPr sz="1800"/>
          </a:p>
        </p:txBody>
      </p:sp>
      <p:sp>
        <p:nvSpPr>
          <p:cNvPr id="198" name="Google Shape;198;p27"/>
          <p:cNvSpPr txBox="1"/>
          <p:nvPr>
            <p:ph idx="4" type="body"/>
          </p:nvPr>
        </p:nvSpPr>
        <p:spPr>
          <a:xfrm>
            <a:off x="4408950" y="1724275"/>
            <a:ext cx="4041900" cy="47262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Clr>
                <a:schemeClr val="dk1"/>
              </a:buClr>
              <a:buSzPts val="1100"/>
              <a:buFont typeface="Arial"/>
              <a:buNone/>
            </a:pPr>
            <a:r>
              <a:rPr lang="en-US" sz="1800" u="sng">
                <a:solidFill>
                  <a:srgbClr val="FF0000"/>
                </a:solidFill>
              </a:rPr>
              <a:t>Conclusion:</a:t>
            </a:r>
            <a:r>
              <a:rPr lang="en-US" sz="1800">
                <a:solidFill>
                  <a:srgbClr val="FF0000"/>
                </a:solidFill>
              </a:rPr>
              <a:t> </a:t>
            </a:r>
            <a:r>
              <a:rPr lang="en-US" sz="1800"/>
              <a:t>The children have learned skills through the book and many activities that followed. They enjoyed the activities and many wanted to do it again</a:t>
            </a:r>
            <a:endParaRPr sz="1800" u="sng">
              <a:solidFill>
                <a:srgbClr val="FF0000"/>
              </a:solidFill>
            </a:endParaRPr>
          </a:p>
          <a:p>
            <a:pPr indent="0" lvl="0" marL="0" rtl="0" algn="l">
              <a:spcBef>
                <a:spcPts val="480"/>
              </a:spcBef>
              <a:spcAft>
                <a:spcPts val="0"/>
              </a:spcAft>
              <a:buNone/>
            </a:pPr>
            <a:r>
              <a:rPr lang="en-US" sz="1800" u="sng">
                <a:solidFill>
                  <a:srgbClr val="FF0000"/>
                </a:solidFill>
              </a:rPr>
              <a:t>Plans to Improve Lesson:</a:t>
            </a:r>
            <a:r>
              <a:rPr lang="en-US" sz="1800">
                <a:solidFill>
                  <a:srgbClr val="FF0000"/>
                </a:solidFill>
              </a:rPr>
              <a:t> </a:t>
            </a:r>
            <a:r>
              <a:rPr lang="en-US" sz="1800"/>
              <a:t>To improve this lesson for future use, I would consider having more hands on activities and I would also prepare for the day better by having more time to set up before class and practicing running through the activities beforehand to prepare a better activity experience.</a:t>
            </a:r>
            <a:endParaRPr sz="1800"/>
          </a:p>
          <a:p>
            <a:pPr indent="0" lvl="0" marL="0" rtl="0" algn="l">
              <a:spcBef>
                <a:spcPts val="480"/>
              </a:spcBef>
              <a:spcAft>
                <a:spcPts val="0"/>
              </a:spcAft>
              <a:buNone/>
            </a:pPr>
            <a:r>
              <a:rPr lang="en-US" sz="1800" u="sng">
                <a:solidFill>
                  <a:srgbClr val="FF0000"/>
                </a:solidFill>
              </a:rPr>
              <a:t>Assessment:  </a:t>
            </a:r>
            <a:r>
              <a:rPr lang="en-US" sz="1800">
                <a:solidFill>
                  <a:srgbClr val="000000"/>
                </a:solidFill>
              </a:rPr>
              <a:t>Observation of the children following directions. Summative assessment was done by comparing the outcome against the Ohio Early Learning Standards.</a:t>
            </a:r>
            <a:endParaRPr sz="180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02" name="Shape 202"/>
        <p:cNvGrpSpPr/>
        <p:nvPr/>
      </p:nvGrpSpPr>
      <p:grpSpPr>
        <a:xfrm>
          <a:off x="0" y="0"/>
          <a:ext cx="0" cy="0"/>
          <a:chOff x="0" y="0"/>
          <a:chExt cx="0" cy="0"/>
        </a:xfrm>
      </p:grpSpPr>
      <p:sp>
        <p:nvSpPr>
          <p:cNvPr id="203" name="Google Shape;203;p28"/>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Letter to Parents</a:t>
            </a:r>
            <a:endParaRPr/>
          </a:p>
        </p:txBody>
      </p:sp>
      <p:sp>
        <p:nvSpPr>
          <p:cNvPr id="204" name="Google Shape;204;p28"/>
          <p:cNvSpPr txBox="1"/>
          <p:nvPr/>
        </p:nvSpPr>
        <p:spPr>
          <a:xfrm>
            <a:off x="-26125" y="969000"/>
            <a:ext cx="9170100" cy="5889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1500">
                <a:latin typeface="Quicksand Light"/>
                <a:ea typeface="Quicksand Light"/>
                <a:cs typeface="Quicksand Light"/>
                <a:sym typeface="Quicksand Light"/>
              </a:rPr>
              <a:t>Hello Parents! My name is Shelby Roe and I am a junior in Early Childhood Education. I am working on an FCCLA project called Teach and Train. Teach and Train gives me the opportunity to create a lesson plan for the day based off of a book. I have chosen to use the book Chicka Chicka Boom Boom. The story is mainly about the alphabet. Mrs. Thorp and I have come up with the idea of having your children dress as a letter for the day! Each child is assigned a letter below and examples will be provided, but you can choose something different. We encourage you to collaborate with your child to decide what they want to dress as! If you have any questions, feel free to contact Mrs. Thorp or myself! 2sroe@pentacareercenter.org athorp@pentacc.org or 419-661-6369. </a:t>
            </a:r>
            <a:endParaRPr sz="1500">
              <a:latin typeface="Quicksand Light"/>
              <a:ea typeface="Quicksand Light"/>
              <a:cs typeface="Quicksand Light"/>
              <a:sym typeface="Quicksand Light"/>
            </a:endParaRPr>
          </a:p>
          <a:p>
            <a:pPr indent="0" lvl="0" marL="0" rtl="0" algn="l">
              <a:lnSpc>
                <a:spcPct val="115000"/>
              </a:lnSpc>
              <a:spcBef>
                <a:spcPts val="0"/>
              </a:spcBef>
              <a:spcAft>
                <a:spcPts val="0"/>
              </a:spcAft>
              <a:buNone/>
            </a:pPr>
            <a:r>
              <a:rPr lang="en-US" sz="1500">
                <a:latin typeface="Quicksand Light"/>
                <a:ea typeface="Quicksand Light"/>
                <a:cs typeface="Quicksand Light"/>
                <a:sym typeface="Quicksand Light"/>
              </a:rPr>
              <a:t>*******************************************************************************</a:t>
            </a:r>
            <a:endParaRPr sz="1500">
              <a:latin typeface="Quicksand Light"/>
              <a:ea typeface="Quicksand Light"/>
              <a:cs typeface="Quicksand Light"/>
              <a:sym typeface="Quicksand Light"/>
            </a:endParaRPr>
          </a:p>
          <a:p>
            <a:pPr indent="0" lvl="0" marL="0" rtl="0" algn="l">
              <a:lnSpc>
                <a:spcPct val="115000"/>
              </a:lnSpc>
              <a:spcBef>
                <a:spcPts val="0"/>
              </a:spcBef>
              <a:spcAft>
                <a:spcPts val="0"/>
              </a:spcAft>
              <a:buNone/>
            </a:pPr>
            <a:r>
              <a:rPr lang="en-US" sz="1500">
                <a:latin typeface="Quicksand Light"/>
                <a:ea typeface="Quicksand Light"/>
                <a:cs typeface="Quicksand Light"/>
                <a:sym typeface="Quicksand Light"/>
              </a:rPr>
              <a:t>Sebastian- P - penguin, pig, panda, pineapple</a:t>
            </a:r>
            <a:endParaRPr sz="1500">
              <a:latin typeface="Quicksand Light"/>
              <a:ea typeface="Quicksand Light"/>
              <a:cs typeface="Quicksand Light"/>
              <a:sym typeface="Quicksand Light"/>
            </a:endParaRPr>
          </a:p>
          <a:p>
            <a:pPr indent="0" lvl="0" marL="0" rtl="0" algn="l">
              <a:lnSpc>
                <a:spcPct val="115000"/>
              </a:lnSpc>
              <a:spcBef>
                <a:spcPts val="0"/>
              </a:spcBef>
              <a:spcAft>
                <a:spcPts val="0"/>
              </a:spcAft>
              <a:buNone/>
            </a:pPr>
            <a:r>
              <a:rPr lang="en-US" sz="1500">
                <a:latin typeface="Quicksand Light"/>
                <a:ea typeface="Quicksand Light"/>
                <a:cs typeface="Quicksand Light"/>
                <a:sym typeface="Quicksand Light"/>
              </a:rPr>
              <a:t>Harper- C -  cat, camera, cookie, carpenter    </a:t>
            </a:r>
            <a:endParaRPr sz="1500">
              <a:latin typeface="Quicksand Light"/>
              <a:ea typeface="Quicksand Light"/>
              <a:cs typeface="Quicksand Light"/>
              <a:sym typeface="Quicksand Light"/>
            </a:endParaRPr>
          </a:p>
          <a:p>
            <a:pPr indent="0" lvl="0" marL="0" rtl="0" algn="l">
              <a:lnSpc>
                <a:spcPct val="115000"/>
              </a:lnSpc>
              <a:spcBef>
                <a:spcPts val="0"/>
              </a:spcBef>
              <a:spcAft>
                <a:spcPts val="0"/>
              </a:spcAft>
              <a:buNone/>
            </a:pPr>
            <a:r>
              <a:rPr lang="en-US" sz="1500">
                <a:latin typeface="Quicksand Light"/>
                <a:ea typeface="Quicksand Light"/>
                <a:cs typeface="Quicksand Light"/>
                <a:sym typeface="Quicksand Light"/>
              </a:rPr>
              <a:t>Maverick- D - dog, doctor, dragon, dinosaur</a:t>
            </a:r>
            <a:endParaRPr sz="1500">
              <a:latin typeface="Quicksand Light"/>
              <a:ea typeface="Quicksand Light"/>
              <a:cs typeface="Quicksand Light"/>
              <a:sym typeface="Quicksand Light"/>
            </a:endParaRPr>
          </a:p>
          <a:p>
            <a:pPr indent="0" lvl="0" marL="0" rtl="0" algn="l">
              <a:lnSpc>
                <a:spcPct val="115000"/>
              </a:lnSpc>
              <a:spcBef>
                <a:spcPts val="0"/>
              </a:spcBef>
              <a:spcAft>
                <a:spcPts val="0"/>
              </a:spcAft>
              <a:buNone/>
            </a:pPr>
            <a:r>
              <a:rPr lang="en-US" sz="1500">
                <a:latin typeface="Quicksand Light"/>
                <a:ea typeface="Quicksand Light"/>
                <a:cs typeface="Quicksand Light"/>
                <a:sym typeface="Quicksand Light"/>
              </a:rPr>
              <a:t>Paxton- O - octopus, octagon, orangutan, orange</a:t>
            </a:r>
            <a:endParaRPr sz="1500">
              <a:latin typeface="Quicksand Light"/>
              <a:ea typeface="Quicksand Light"/>
              <a:cs typeface="Quicksand Light"/>
              <a:sym typeface="Quicksand Light"/>
            </a:endParaRPr>
          </a:p>
          <a:p>
            <a:pPr indent="0" lvl="0" marL="0" rtl="0" algn="l">
              <a:lnSpc>
                <a:spcPct val="115000"/>
              </a:lnSpc>
              <a:spcBef>
                <a:spcPts val="0"/>
              </a:spcBef>
              <a:spcAft>
                <a:spcPts val="0"/>
              </a:spcAft>
              <a:buNone/>
            </a:pPr>
            <a:r>
              <a:rPr lang="en-US" sz="1500">
                <a:latin typeface="Quicksand Light"/>
                <a:ea typeface="Quicksand Light"/>
                <a:cs typeface="Quicksand Light"/>
                <a:sym typeface="Quicksand Light"/>
              </a:rPr>
              <a:t>Storm- A - apple, airplane, actor, astronaut</a:t>
            </a:r>
            <a:endParaRPr sz="1500">
              <a:latin typeface="Quicksand Light"/>
              <a:ea typeface="Quicksand Light"/>
              <a:cs typeface="Quicksand Light"/>
              <a:sym typeface="Quicksand Light"/>
            </a:endParaRPr>
          </a:p>
          <a:p>
            <a:pPr indent="0" lvl="0" marL="0" rtl="0" algn="l">
              <a:lnSpc>
                <a:spcPct val="115000"/>
              </a:lnSpc>
              <a:spcBef>
                <a:spcPts val="0"/>
              </a:spcBef>
              <a:spcAft>
                <a:spcPts val="0"/>
              </a:spcAft>
              <a:buNone/>
            </a:pPr>
            <a:r>
              <a:rPr lang="en-US" sz="1500">
                <a:latin typeface="Quicksand Light"/>
                <a:ea typeface="Quicksand Light"/>
                <a:cs typeface="Quicksand Light"/>
                <a:sym typeface="Quicksand Light"/>
              </a:rPr>
              <a:t>Jaxon- M - monster, monkey, moose, magician</a:t>
            </a:r>
            <a:endParaRPr sz="1500">
              <a:latin typeface="Quicksand Light"/>
              <a:ea typeface="Quicksand Light"/>
              <a:cs typeface="Quicksand Light"/>
              <a:sym typeface="Quicksand Light"/>
            </a:endParaRPr>
          </a:p>
          <a:p>
            <a:pPr indent="0" lvl="0" marL="0" rtl="0" algn="l">
              <a:lnSpc>
                <a:spcPct val="115000"/>
              </a:lnSpc>
              <a:spcBef>
                <a:spcPts val="0"/>
              </a:spcBef>
              <a:spcAft>
                <a:spcPts val="0"/>
              </a:spcAft>
              <a:buNone/>
            </a:pPr>
            <a:r>
              <a:t/>
            </a:r>
            <a:endParaRPr sz="1800">
              <a:latin typeface="Quicksand Light"/>
              <a:ea typeface="Quicksand Light"/>
              <a:cs typeface="Quicksand Light"/>
              <a:sym typeface="Quicksand Light"/>
            </a:endParaRPr>
          </a:p>
          <a:p>
            <a:pPr indent="0" lvl="0" marL="0" rtl="0" algn="l">
              <a:lnSpc>
                <a:spcPct val="115000"/>
              </a:lnSpc>
              <a:spcBef>
                <a:spcPts val="0"/>
              </a:spcBef>
              <a:spcAft>
                <a:spcPts val="0"/>
              </a:spcAft>
              <a:buNone/>
            </a:pPr>
            <a:r>
              <a:t/>
            </a:r>
            <a:endParaRPr sz="1800">
              <a:latin typeface="Quicksand Light"/>
              <a:ea typeface="Quicksand Light"/>
              <a:cs typeface="Quicksand Light"/>
              <a:sym typeface="Quicksand Light"/>
            </a:endParaRPr>
          </a:p>
        </p:txBody>
      </p:sp>
      <p:pic>
        <p:nvPicPr>
          <p:cNvPr id="205" name="Google Shape;205;p28"/>
          <p:cNvPicPr preferRelativeResize="0"/>
          <p:nvPr/>
        </p:nvPicPr>
        <p:blipFill>
          <a:blip r:embed="rId3">
            <a:alphaModFix/>
          </a:blip>
          <a:stretch>
            <a:fillRect/>
          </a:stretch>
        </p:blipFill>
        <p:spPr>
          <a:xfrm>
            <a:off x="4572000" y="4855275"/>
            <a:ext cx="1275125" cy="1923325"/>
          </a:xfrm>
          <a:prstGeom prst="rect">
            <a:avLst/>
          </a:prstGeom>
          <a:noFill/>
          <a:ln>
            <a:noFill/>
          </a:ln>
        </p:spPr>
      </p:pic>
      <p:pic>
        <p:nvPicPr>
          <p:cNvPr id="206" name="Google Shape;206;p28"/>
          <p:cNvPicPr preferRelativeResize="0"/>
          <p:nvPr/>
        </p:nvPicPr>
        <p:blipFill>
          <a:blip r:embed="rId4">
            <a:alphaModFix/>
          </a:blip>
          <a:stretch>
            <a:fillRect/>
          </a:stretch>
        </p:blipFill>
        <p:spPr>
          <a:xfrm>
            <a:off x="5999875" y="4855275"/>
            <a:ext cx="1365674" cy="1923325"/>
          </a:xfrm>
          <a:prstGeom prst="rect">
            <a:avLst/>
          </a:prstGeom>
          <a:noFill/>
          <a:ln>
            <a:noFill/>
          </a:ln>
        </p:spPr>
      </p:pic>
      <p:pic>
        <p:nvPicPr>
          <p:cNvPr id="207" name="Google Shape;207;p28"/>
          <p:cNvPicPr preferRelativeResize="0"/>
          <p:nvPr/>
        </p:nvPicPr>
        <p:blipFill>
          <a:blip r:embed="rId5">
            <a:alphaModFix/>
          </a:blip>
          <a:stretch>
            <a:fillRect/>
          </a:stretch>
        </p:blipFill>
        <p:spPr>
          <a:xfrm>
            <a:off x="7451350" y="4855275"/>
            <a:ext cx="1547950" cy="1923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11" name="Shape 211"/>
        <p:cNvGrpSpPr/>
        <p:nvPr/>
      </p:nvGrpSpPr>
      <p:grpSpPr>
        <a:xfrm>
          <a:off x="0" y="0"/>
          <a:ext cx="0" cy="0"/>
          <a:chOff x="0" y="0"/>
          <a:chExt cx="0" cy="0"/>
        </a:xfrm>
      </p:grpSpPr>
      <p:graphicFrame>
        <p:nvGraphicFramePr>
          <p:cNvPr id="212" name="Google Shape;212;p29"/>
          <p:cNvGraphicFramePr/>
          <p:nvPr/>
        </p:nvGraphicFramePr>
        <p:xfrm>
          <a:off x="0" y="-63725"/>
          <a:ext cx="3000000" cy="3000000"/>
        </p:xfrm>
        <a:graphic>
          <a:graphicData uri="http://schemas.openxmlformats.org/drawingml/2006/table">
            <a:tbl>
              <a:tblPr>
                <a:noFill/>
                <a:tableStyleId>{3B66F4DF-28A8-4F74-8C4D-631356BC88DD}</a:tableStyleId>
              </a:tblPr>
              <a:tblGrid>
                <a:gridCol w="1368175"/>
                <a:gridCol w="1916350"/>
                <a:gridCol w="3369525"/>
                <a:gridCol w="2489950"/>
              </a:tblGrid>
              <a:tr h="419825">
                <a:tc>
                  <a:txBody>
                    <a:bodyPr/>
                    <a:lstStyle/>
                    <a:p>
                      <a:pPr indent="0" lvl="0" marL="0" rtl="0" algn="ctr">
                        <a:spcBef>
                          <a:spcPts val="0"/>
                        </a:spcBef>
                        <a:spcAft>
                          <a:spcPts val="0"/>
                        </a:spcAft>
                        <a:buNone/>
                      </a:pPr>
                      <a:r>
                        <a:rPr b="1" lang="en-US"/>
                        <a:t>Timing</a:t>
                      </a:r>
                      <a:endParaRPr b="1"/>
                    </a:p>
                  </a:txBody>
                  <a:tcPr marT="91425" marB="91425" marR="91425" marL="91425"/>
                </a:tc>
                <a:tc>
                  <a:txBody>
                    <a:bodyPr/>
                    <a:lstStyle/>
                    <a:p>
                      <a:pPr indent="0" lvl="0" marL="0" rtl="0" algn="ctr">
                        <a:spcBef>
                          <a:spcPts val="0"/>
                        </a:spcBef>
                        <a:spcAft>
                          <a:spcPts val="0"/>
                        </a:spcAft>
                        <a:buNone/>
                      </a:pPr>
                      <a:r>
                        <a:rPr b="1" lang="en-US"/>
                        <a:t>Content</a:t>
                      </a:r>
                      <a:endParaRPr b="1"/>
                    </a:p>
                  </a:txBody>
                  <a:tcPr marT="91425" marB="91425" marR="91425" marL="91425"/>
                </a:tc>
                <a:tc>
                  <a:txBody>
                    <a:bodyPr/>
                    <a:lstStyle/>
                    <a:p>
                      <a:pPr indent="0" lvl="0" marL="0" rtl="0" algn="ctr">
                        <a:spcBef>
                          <a:spcPts val="0"/>
                        </a:spcBef>
                        <a:spcAft>
                          <a:spcPts val="0"/>
                        </a:spcAft>
                        <a:buNone/>
                      </a:pPr>
                      <a:r>
                        <a:rPr b="1" lang="en-US"/>
                        <a:t>Activity/ Instructional Methods</a:t>
                      </a:r>
                      <a:endParaRPr b="1"/>
                    </a:p>
                  </a:txBody>
                  <a:tcPr marT="91425" marB="91425" marR="91425" marL="91425"/>
                </a:tc>
                <a:tc>
                  <a:txBody>
                    <a:bodyPr/>
                    <a:lstStyle/>
                    <a:p>
                      <a:pPr indent="0" lvl="0" marL="0" rtl="0" algn="ctr">
                        <a:spcBef>
                          <a:spcPts val="0"/>
                        </a:spcBef>
                        <a:spcAft>
                          <a:spcPts val="0"/>
                        </a:spcAft>
                        <a:buNone/>
                      </a:pPr>
                      <a:r>
                        <a:rPr b="1" lang="en-US"/>
                        <a:t>Supplies Needed</a:t>
                      </a:r>
                      <a:endParaRPr b="1"/>
                    </a:p>
                  </a:txBody>
                  <a:tcPr marT="91425" marB="91425" marR="91425" marL="91425"/>
                </a:tc>
              </a:tr>
              <a:tr h="554200">
                <a:tc>
                  <a:txBody>
                    <a:bodyPr/>
                    <a:lstStyle/>
                    <a:p>
                      <a:pPr indent="0" lvl="0" marL="0" rtl="0" algn="l">
                        <a:spcBef>
                          <a:spcPts val="0"/>
                        </a:spcBef>
                        <a:spcAft>
                          <a:spcPts val="0"/>
                        </a:spcAft>
                        <a:buNone/>
                      </a:pPr>
                      <a:r>
                        <a:rPr lang="en-US"/>
                        <a:t>2-3 Minutes</a:t>
                      </a:r>
                      <a:endParaRPr/>
                    </a:p>
                  </a:txBody>
                  <a:tcPr marT="91425" marB="91425" marR="91425" marL="91425"/>
                </a:tc>
                <a:tc>
                  <a:txBody>
                    <a:bodyPr/>
                    <a:lstStyle/>
                    <a:p>
                      <a:pPr indent="0" lvl="0" marL="0" rtl="0" algn="l">
                        <a:spcBef>
                          <a:spcPts val="0"/>
                        </a:spcBef>
                        <a:spcAft>
                          <a:spcPts val="0"/>
                        </a:spcAft>
                        <a:buNone/>
                      </a:pPr>
                      <a:r>
                        <a:rPr lang="en-US"/>
                        <a:t>Morning Question/ Greeting</a:t>
                      </a:r>
                      <a:endParaRPr/>
                    </a:p>
                  </a:txBody>
                  <a:tcPr marT="91425" marB="91425" marR="91425" marL="91425"/>
                </a:tc>
                <a:tc>
                  <a:txBody>
                    <a:bodyPr/>
                    <a:lstStyle/>
                    <a:p>
                      <a:pPr indent="0" lvl="0" marL="0" rtl="0" algn="l">
                        <a:spcBef>
                          <a:spcPts val="0"/>
                        </a:spcBef>
                        <a:spcAft>
                          <a:spcPts val="0"/>
                        </a:spcAft>
                        <a:buNone/>
                      </a:pPr>
                      <a:r>
                        <a:rPr lang="en-US"/>
                        <a:t>Ask children “Have you ever climbed a tree? Yes or No”</a:t>
                      </a:r>
                      <a:endParaRPr/>
                    </a:p>
                  </a:txBody>
                  <a:tcPr marT="91425" marB="91425" marR="91425" marL="91425"/>
                </a:tc>
                <a:tc>
                  <a:txBody>
                    <a:bodyPr/>
                    <a:lstStyle/>
                    <a:p>
                      <a:pPr indent="0" lvl="0" marL="0" rtl="0" algn="l">
                        <a:spcBef>
                          <a:spcPts val="0"/>
                        </a:spcBef>
                        <a:spcAft>
                          <a:spcPts val="0"/>
                        </a:spcAft>
                        <a:buNone/>
                      </a:pPr>
                      <a:r>
                        <a:rPr lang="en-US"/>
                        <a:t>White Board and marker</a:t>
                      </a:r>
                      <a:endParaRPr/>
                    </a:p>
                  </a:txBody>
                  <a:tcPr marT="91425" marB="91425" marR="91425" marL="91425"/>
                </a:tc>
              </a:tr>
              <a:tr h="986000">
                <a:tc>
                  <a:txBody>
                    <a:bodyPr/>
                    <a:lstStyle/>
                    <a:p>
                      <a:pPr indent="0" lvl="0" marL="0" rtl="0" algn="l">
                        <a:spcBef>
                          <a:spcPts val="0"/>
                        </a:spcBef>
                        <a:spcAft>
                          <a:spcPts val="0"/>
                        </a:spcAft>
                        <a:buNone/>
                      </a:pPr>
                      <a:r>
                        <a:rPr lang="en-US"/>
                        <a:t>10-15 Minutes</a:t>
                      </a:r>
                      <a:endParaRPr/>
                    </a:p>
                  </a:txBody>
                  <a:tcPr marT="91425" marB="91425" marR="91425" marL="91425"/>
                </a:tc>
                <a:tc>
                  <a:txBody>
                    <a:bodyPr/>
                    <a:lstStyle/>
                    <a:p>
                      <a:pPr indent="0" lvl="0" marL="0" rtl="0" algn="l">
                        <a:spcBef>
                          <a:spcPts val="0"/>
                        </a:spcBef>
                        <a:spcAft>
                          <a:spcPts val="0"/>
                        </a:spcAft>
                        <a:buNone/>
                      </a:pPr>
                      <a:r>
                        <a:rPr lang="en-US"/>
                        <a:t>Morning activities and free play afterwards</a:t>
                      </a:r>
                      <a:endParaRPr/>
                    </a:p>
                  </a:txBody>
                  <a:tcPr marT="91425" marB="91425" marR="91425" marL="91425"/>
                </a:tc>
                <a:tc>
                  <a:txBody>
                    <a:bodyPr/>
                    <a:lstStyle/>
                    <a:p>
                      <a:pPr indent="-317500" lvl="0" marL="457200" rtl="0" algn="l">
                        <a:spcBef>
                          <a:spcPts val="0"/>
                        </a:spcBef>
                        <a:spcAft>
                          <a:spcPts val="0"/>
                        </a:spcAft>
                        <a:buClr>
                          <a:schemeClr val="accent3"/>
                        </a:buClr>
                        <a:buSzPts val="1400"/>
                        <a:buChar char="-"/>
                      </a:pPr>
                      <a:r>
                        <a:rPr lang="en-US">
                          <a:solidFill>
                            <a:schemeClr val="accent3"/>
                          </a:solidFill>
                        </a:rPr>
                        <a:t>Math Tree</a:t>
                      </a:r>
                      <a:endParaRPr>
                        <a:solidFill>
                          <a:schemeClr val="accent3"/>
                        </a:solidFill>
                      </a:endParaRPr>
                    </a:p>
                    <a:p>
                      <a:pPr indent="-317500" lvl="0" marL="457200" rtl="0" algn="l">
                        <a:spcBef>
                          <a:spcPts val="0"/>
                        </a:spcBef>
                        <a:spcAft>
                          <a:spcPts val="0"/>
                        </a:spcAft>
                        <a:buClr>
                          <a:schemeClr val="dk2"/>
                        </a:buClr>
                        <a:buSzPts val="1400"/>
                        <a:buChar char="-"/>
                      </a:pPr>
                      <a:r>
                        <a:rPr lang="en-US">
                          <a:solidFill>
                            <a:schemeClr val="dk2"/>
                          </a:solidFill>
                        </a:rPr>
                        <a:t>Sensory Table</a:t>
                      </a:r>
                      <a:endParaRPr>
                        <a:solidFill>
                          <a:schemeClr val="dk2"/>
                        </a:solidFill>
                      </a:endParaRPr>
                    </a:p>
                    <a:p>
                      <a:pPr indent="-317500" lvl="0" marL="457200" rtl="0" algn="l">
                        <a:spcBef>
                          <a:spcPts val="0"/>
                        </a:spcBef>
                        <a:spcAft>
                          <a:spcPts val="0"/>
                        </a:spcAft>
                        <a:buClr>
                          <a:schemeClr val="accent2"/>
                        </a:buClr>
                        <a:buSzPts val="1400"/>
                        <a:buChar char="-"/>
                      </a:pPr>
                      <a:r>
                        <a:rPr lang="en-US">
                          <a:solidFill>
                            <a:schemeClr val="accent2"/>
                          </a:solidFill>
                        </a:rPr>
                        <a:t>Alphabet Computer Game</a:t>
                      </a:r>
                      <a:endParaRPr>
                        <a:solidFill>
                          <a:schemeClr val="accent2"/>
                        </a:solidFill>
                      </a:endParaRPr>
                    </a:p>
                  </a:txBody>
                  <a:tcPr marT="91425" marB="91425" marR="91425" marL="91425"/>
                </a:tc>
                <a:tc>
                  <a:txBody>
                    <a:bodyPr/>
                    <a:lstStyle/>
                    <a:p>
                      <a:pPr indent="-317500" lvl="0" marL="457200" rtl="0" algn="l">
                        <a:spcBef>
                          <a:spcPts val="0"/>
                        </a:spcBef>
                        <a:spcAft>
                          <a:spcPts val="0"/>
                        </a:spcAft>
                        <a:buClr>
                          <a:schemeClr val="accent3"/>
                        </a:buClr>
                        <a:buSzPts val="1400"/>
                        <a:buChar char="-"/>
                      </a:pPr>
                      <a:r>
                        <a:rPr lang="en-US">
                          <a:solidFill>
                            <a:schemeClr val="accent3"/>
                          </a:solidFill>
                        </a:rPr>
                        <a:t>Tree with Numbers and a big die</a:t>
                      </a:r>
                      <a:endParaRPr>
                        <a:solidFill>
                          <a:schemeClr val="accent3"/>
                        </a:solidFill>
                      </a:endParaRPr>
                    </a:p>
                    <a:p>
                      <a:pPr indent="-317500" lvl="0" marL="457200" rtl="0" algn="l">
                        <a:spcBef>
                          <a:spcPts val="0"/>
                        </a:spcBef>
                        <a:spcAft>
                          <a:spcPts val="0"/>
                        </a:spcAft>
                        <a:buClr>
                          <a:schemeClr val="dk2"/>
                        </a:buClr>
                        <a:buSzPts val="1400"/>
                        <a:buChar char="-"/>
                      </a:pPr>
                      <a:r>
                        <a:rPr lang="en-US">
                          <a:solidFill>
                            <a:schemeClr val="dk2"/>
                          </a:solidFill>
                        </a:rPr>
                        <a:t>Sand and Letters</a:t>
                      </a:r>
                      <a:endParaRPr>
                        <a:solidFill>
                          <a:schemeClr val="dk2"/>
                        </a:solidFill>
                      </a:endParaRPr>
                    </a:p>
                    <a:p>
                      <a:pPr indent="-317500" lvl="0" marL="457200" rtl="0" algn="l">
                        <a:spcBef>
                          <a:spcPts val="0"/>
                        </a:spcBef>
                        <a:spcAft>
                          <a:spcPts val="0"/>
                        </a:spcAft>
                        <a:buClr>
                          <a:schemeClr val="accent2"/>
                        </a:buClr>
                        <a:buSzPts val="1400"/>
                        <a:buChar char="-"/>
                      </a:pPr>
                      <a:r>
                        <a:rPr lang="en-US">
                          <a:solidFill>
                            <a:schemeClr val="accent2"/>
                          </a:solidFill>
                        </a:rPr>
                        <a:t>Computer</a:t>
                      </a:r>
                      <a:endParaRPr>
                        <a:solidFill>
                          <a:schemeClr val="accent2"/>
                        </a:solidFill>
                      </a:endParaRPr>
                    </a:p>
                  </a:txBody>
                  <a:tcPr marT="91425" marB="91425" marR="91425" marL="91425"/>
                </a:tc>
              </a:tr>
              <a:tr h="975150">
                <a:tc>
                  <a:txBody>
                    <a:bodyPr/>
                    <a:lstStyle/>
                    <a:p>
                      <a:pPr indent="0" lvl="0" marL="0" rtl="0" algn="l">
                        <a:spcBef>
                          <a:spcPts val="0"/>
                        </a:spcBef>
                        <a:spcAft>
                          <a:spcPts val="0"/>
                        </a:spcAft>
                        <a:buNone/>
                      </a:pPr>
                      <a:r>
                        <a:rPr lang="en-US"/>
                        <a:t>10 Minutes</a:t>
                      </a:r>
                      <a:endParaRPr/>
                    </a:p>
                  </a:txBody>
                  <a:tcPr marT="91425" marB="91425" marR="91425" marL="91425"/>
                </a:tc>
                <a:tc>
                  <a:txBody>
                    <a:bodyPr/>
                    <a:lstStyle/>
                    <a:p>
                      <a:pPr indent="0" lvl="0" marL="0" rtl="0" algn="l">
                        <a:spcBef>
                          <a:spcPts val="0"/>
                        </a:spcBef>
                        <a:spcAft>
                          <a:spcPts val="0"/>
                        </a:spcAft>
                        <a:buNone/>
                      </a:pPr>
                      <a:r>
                        <a:rPr lang="en-US"/>
                        <a:t>Snack</a:t>
                      </a:r>
                      <a:endParaRPr/>
                    </a:p>
                  </a:txBody>
                  <a:tcPr marT="91425" marB="91425" marR="91425" marL="91425"/>
                </a:tc>
                <a:tc>
                  <a:txBody>
                    <a:bodyPr/>
                    <a:lstStyle/>
                    <a:p>
                      <a:pPr indent="0" lvl="0" marL="0" rtl="0" algn="l">
                        <a:spcBef>
                          <a:spcPts val="0"/>
                        </a:spcBef>
                        <a:spcAft>
                          <a:spcPts val="0"/>
                        </a:spcAft>
                        <a:buNone/>
                      </a:pPr>
                      <a:r>
                        <a:rPr lang="en-US"/>
                        <a:t>Fine Motor Skills</a:t>
                      </a:r>
                      <a:endParaRPr/>
                    </a:p>
                  </a:txBody>
                  <a:tcPr marT="91425" marB="91425" marR="91425" marL="91425"/>
                </a:tc>
                <a:tc>
                  <a:txBody>
                    <a:bodyPr/>
                    <a:lstStyle/>
                    <a:p>
                      <a:pPr indent="-317500" lvl="0" marL="457200" rtl="0" algn="l">
                        <a:spcBef>
                          <a:spcPts val="0"/>
                        </a:spcBef>
                        <a:spcAft>
                          <a:spcPts val="0"/>
                        </a:spcAft>
                        <a:buSzPts val="1400"/>
                        <a:buChar char="-"/>
                      </a:pPr>
                      <a:r>
                        <a:rPr lang="en-US"/>
                        <a:t>Pretzel rods</a:t>
                      </a:r>
                      <a:endParaRPr/>
                    </a:p>
                    <a:p>
                      <a:pPr indent="-317500" lvl="0" marL="457200" rtl="0" algn="l">
                        <a:spcBef>
                          <a:spcPts val="0"/>
                        </a:spcBef>
                        <a:spcAft>
                          <a:spcPts val="0"/>
                        </a:spcAft>
                        <a:buSzPts val="1400"/>
                        <a:buChar char="-"/>
                      </a:pPr>
                      <a:r>
                        <a:rPr lang="en-US"/>
                        <a:t>Green apple slices</a:t>
                      </a:r>
                      <a:endParaRPr/>
                    </a:p>
                    <a:p>
                      <a:pPr indent="-317500" lvl="0" marL="457200" rtl="0" algn="l">
                        <a:spcBef>
                          <a:spcPts val="0"/>
                        </a:spcBef>
                        <a:spcAft>
                          <a:spcPts val="0"/>
                        </a:spcAft>
                        <a:buSzPts val="1400"/>
                        <a:buChar char="-"/>
                      </a:pPr>
                      <a:r>
                        <a:rPr lang="en-US"/>
                        <a:t>Candy hearts</a:t>
                      </a:r>
                      <a:endParaRPr/>
                    </a:p>
                    <a:p>
                      <a:pPr indent="-317500" lvl="0" marL="457200" rtl="0" algn="l">
                        <a:spcBef>
                          <a:spcPts val="0"/>
                        </a:spcBef>
                        <a:spcAft>
                          <a:spcPts val="0"/>
                        </a:spcAft>
                        <a:buSzPts val="1400"/>
                        <a:buChar char="-"/>
                      </a:pPr>
                      <a:r>
                        <a:rPr lang="en-US"/>
                        <a:t>Blueberries</a:t>
                      </a:r>
                      <a:endParaRPr/>
                    </a:p>
                  </a:txBody>
                  <a:tcPr marT="91425" marB="91425" marR="91425" marL="91425"/>
                </a:tc>
              </a:tr>
              <a:tr h="1005725">
                <a:tc>
                  <a:txBody>
                    <a:bodyPr/>
                    <a:lstStyle/>
                    <a:p>
                      <a:pPr indent="0" lvl="0" marL="0" rtl="0" algn="l">
                        <a:spcBef>
                          <a:spcPts val="0"/>
                        </a:spcBef>
                        <a:spcAft>
                          <a:spcPts val="0"/>
                        </a:spcAft>
                        <a:buNone/>
                      </a:pPr>
                      <a:r>
                        <a:rPr lang="en-US"/>
                        <a:t>20 Minutes</a:t>
                      </a:r>
                      <a:endParaRPr/>
                    </a:p>
                  </a:txBody>
                  <a:tcPr marT="91425" marB="91425" marR="91425" marL="91425"/>
                </a:tc>
                <a:tc>
                  <a:txBody>
                    <a:bodyPr/>
                    <a:lstStyle/>
                    <a:p>
                      <a:pPr indent="0" lvl="0" marL="0" rtl="0" algn="l">
                        <a:spcBef>
                          <a:spcPts val="0"/>
                        </a:spcBef>
                        <a:spcAft>
                          <a:spcPts val="0"/>
                        </a:spcAft>
                        <a:buNone/>
                      </a:pPr>
                      <a:r>
                        <a:rPr lang="en-US"/>
                        <a:t>Reading Story/ Felt Board</a:t>
                      </a:r>
                      <a:endParaRPr/>
                    </a:p>
                  </a:txBody>
                  <a:tcPr marT="91425" marB="91425" marR="91425" marL="91425"/>
                </a:tc>
                <a:tc>
                  <a:txBody>
                    <a:bodyPr/>
                    <a:lstStyle/>
                    <a:p>
                      <a:pPr indent="0" lvl="0" marL="0" rtl="0" algn="l">
                        <a:spcBef>
                          <a:spcPts val="0"/>
                        </a:spcBef>
                        <a:spcAft>
                          <a:spcPts val="0"/>
                        </a:spcAft>
                        <a:buNone/>
                      </a:pPr>
                      <a:r>
                        <a:rPr lang="en-US"/>
                        <a:t>Reading the story “Chicka Chicka Boom Boom” by Bill Martin Jr. and John Archambault, and then working with the felt board</a:t>
                      </a:r>
                      <a:endParaRPr/>
                    </a:p>
                  </a:txBody>
                  <a:tcPr marT="91425" marB="91425" marR="91425" marL="91425"/>
                </a:tc>
                <a:tc>
                  <a:txBody>
                    <a:bodyPr/>
                    <a:lstStyle/>
                    <a:p>
                      <a:pPr indent="-317500" lvl="0" marL="457200" rtl="0" algn="l">
                        <a:spcBef>
                          <a:spcPts val="0"/>
                        </a:spcBef>
                        <a:spcAft>
                          <a:spcPts val="0"/>
                        </a:spcAft>
                        <a:buSzPts val="1400"/>
                        <a:buChar char="-"/>
                      </a:pPr>
                      <a:r>
                        <a:rPr lang="en-US"/>
                        <a:t>Felt Board</a:t>
                      </a:r>
                      <a:endParaRPr/>
                    </a:p>
                    <a:p>
                      <a:pPr indent="-317500" lvl="0" marL="457200" rtl="0" algn="l">
                        <a:spcBef>
                          <a:spcPts val="0"/>
                        </a:spcBef>
                        <a:spcAft>
                          <a:spcPts val="0"/>
                        </a:spcAft>
                        <a:buSzPts val="1400"/>
                        <a:buChar char="-"/>
                      </a:pPr>
                      <a:r>
                        <a:rPr lang="en-US"/>
                        <a:t>Alphabet Felt Board Pieces</a:t>
                      </a:r>
                      <a:endParaRPr/>
                    </a:p>
                    <a:p>
                      <a:pPr indent="-317500" lvl="0" marL="457200" rtl="0" algn="l">
                        <a:spcBef>
                          <a:spcPts val="0"/>
                        </a:spcBef>
                        <a:spcAft>
                          <a:spcPts val="0"/>
                        </a:spcAft>
                        <a:buSzPts val="1400"/>
                        <a:buChar char="-"/>
                      </a:pPr>
                      <a:r>
                        <a:rPr lang="en-US"/>
                        <a:t>Book</a:t>
                      </a:r>
                      <a:endParaRPr/>
                    </a:p>
                  </a:txBody>
                  <a:tcPr marT="91425" marB="91425" marR="91425" marL="91425"/>
                </a:tc>
              </a:tr>
              <a:tr h="1625425">
                <a:tc>
                  <a:txBody>
                    <a:bodyPr/>
                    <a:lstStyle/>
                    <a:p>
                      <a:pPr indent="0" lvl="0" marL="0" rtl="0" algn="l">
                        <a:spcBef>
                          <a:spcPts val="0"/>
                        </a:spcBef>
                        <a:spcAft>
                          <a:spcPts val="0"/>
                        </a:spcAft>
                        <a:buNone/>
                      </a:pPr>
                      <a:r>
                        <a:rPr lang="en-US"/>
                        <a:t>20-25 Minutes</a:t>
                      </a:r>
                      <a:endParaRPr/>
                    </a:p>
                  </a:txBody>
                  <a:tcPr marT="91425" marB="91425" marR="91425" marL="91425"/>
                </a:tc>
                <a:tc>
                  <a:txBody>
                    <a:bodyPr/>
                    <a:lstStyle/>
                    <a:p>
                      <a:pPr indent="0" lvl="0" marL="0" rtl="0" algn="l">
                        <a:spcBef>
                          <a:spcPts val="0"/>
                        </a:spcBef>
                        <a:spcAft>
                          <a:spcPts val="0"/>
                        </a:spcAft>
                        <a:buNone/>
                      </a:pPr>
                      <a:r>
                        <a:rPr lang="en-US"/>
                        <a:t>Small Group</a:t>
                      </a:r>
                      <a:endParaRPr/>
                    </a:p>
                  </a:txBody>
                  <a:tcPr marT="91425" marB="91425" marR="91425" marL="91425"/>
                </a:tc>
                <a:tc>
                  <a:txBody>
                    <a:bodyPr/>
                    <a:lstStyle/>
                    <a:p>
                      <a:pPr indent="-317500" lvl="0" marL="457200" rtl="0" algn="l">
                        <a:spcBef>
                          <a:spcPts val="0"/>
                        </a:spcBef>
                        <a:spcAft>
                          <a:spcPts val="0"/>
                        </a:spcAft>
                        <a:buClr>
                          <a:schemeClr val="accent6"/>
                        </a:buClr>
                        <a:buSzPts val="1400"/>
                        <a:buChar char="-"/>
                      </a:pPr>
                      <a:r>
                        <a:rPr lang="en-US">
                          <a:solidFill>
                            <a:schemeClr val="accent6"/>
                          </a:solidFill>
                        </a:rPr>
                        <a:t>Name and Letter Tree Activity</a:t>
                      </a:r>
                      <a:endParaRPr>
                        <a:solidFill>
                          <a:schemeClr val="accent6"/>
                        </a:solidFill>
                      </a:endParaRPr>
                    </a:p>
                    <a:p>
                      <a:pPr indent="-317500" lvl="0" marL="457200" rtl="0" algn="l">
                        <a:spcBef>
                          <a:spcPts val="0"/>
                        </a:spcBef>
                        <a:spcAft>
                          <a:spcPts val="0"/>
                        </a:spcAft>
                        <a:buClr>
                          <a:schemeClr val="accent4"/>
                        </a:buClr>
                        <a:buSzPts val="1400"/>
                        <a:buChar char="-"/>
                      </a:pPr>
                      <a:r>
                        <a:rPr lang="en-US">
                          <a:solidFill>
                            <a:schemeClr val="accent4"/>
                          </a:solidFill>
                        </a:rPr>
                        <a:t>Finger Painting and Stamp Activity</a:t>
                      </a:r>
                      <a:endParaRPr>
                        <a:solidFill>
                          <a:schemeClr val="accent4"/>
                        </a:solidFill>
                      </a:endParaRPr>
                    </a:p>
                    <a:p>
                      <a:pPr indent="-317500" lvl="0" marL="457200" rtl="0" algn="l">
                        <a:spcBef>
                          <a:spcPts val="0"/>
                        </a:spcBef>
                        <a:spcAft>
                          <a:spcPts val="0"/>
                        </a:spcAft>
                        <a:buClr>
                          <a:schemeClr val="accent5"/>
                        </a:buClr>
                        <a:buSzPts val="1400"/>
                        <a:buChar char="-"/>
                      </a:pPr>
                      <a:r>
                        <a:rPr lang="en-US">
                          <a:solidFill>
                            <a:schemeClr val="accent5"/>
                          </a:solidFill>
                        </a:rPr>
                        <a:t>Coconut Exploration</a:t>
                      </a:r>
                      <a:endParaRPr>
                        <a:solidFill>
                          <a:schemeClr val="accent5"/>
                        </a:solidFill>
                      </a:endParaRPr>
                    </a:p>
                  </a:txBody>
                  <a:tcPr marT="91425" marB="91425" marR="91425" marL="91425"/>
                </a:tc>
                <a:tc>
                  <a:txBody>
                    <a:bodyPr/>
                    <a:lstStyle/>
                    <a:p>
                      <a:pPr indent="-317500" lvl="0" marL="457200" rtl="0" algn="l">
                        <a:spcBef>
                          <a:spcPts val="0"/>
                        </a:spcBef>
                        <a:spcAft>
                          <a:spcPts val="0"/>
                        </a:spcAft>
                        <a:buClr>
                          <a:schemeClr val="accent6"/>
                        </a:buClr>
                        <a:buSzPts val="1400"/>
                        <a:buChar char="-"/>
                      </a:pPr>
                      <a:r>
                        <a:rPr lang="en-US">
                          <a:solidFill>
                            <a:schemeClr val="accent6"/>
                          </a:solidFill>
                        </a:rPr>
                        <a:t>Pre-cut letters and tree parts and Glue Sticks</a:t>
                      </a:r>
                      <a:endParaRPr>
                        <a:solidFill>
                          <a:schemeClr val="accent6"/>
                        </a:solidFill>
                      </a:endParaRPr>
                    </a:p>
                    <a:p>
                      <a:pPr indent="-317500" lvl="0" marL="457200" rtl="0" algn="l">
                        <a:spcBef>
                          <a:spcPts val="0"/>
                        </a:spcBef>
                        <a:spcAft>
                          <a:spcPts val="0"/>
                        </a:spcAft>
                        <a:buClr>
                          <a:schemeClr val="accent4"/>
                        </a:buClr>
                        <a:buSzPts val="1400"/>
                        <a:buChar char="-"/>
                      </a:pPr>
                      <a:r>
                        <a:rPr lang="en-US">
                          <a:solidFill>
                            <a:schemeClr val="accent4"/>
                          </a:solidFill>
                        </a:rPr>
                        <a:t>Stamps and ink</a:t>
                      </a:r>
                      <a:endParaRPr>
                        <a:solidFill>
                          <a:schemeClr val="accent4"/>
                        </a:solidFill>
                      </a:endParaRPr>
                    </a:p>
                    <a:p>
                      <a:pPr indent="-317500" lvl="0" marL="457200" rtl="0" algn="l">
                        <a:spcBef>
                          <a:spcPts val="0"/>
                        </a:spcBef>
                        <a:spcAft>
                          <a:spcPts val="0"/>
                        </a:spcAft>
                        <a:buClr>
                          <a:schemeClr val="accent4"/>
                        </a:buClr>
                        <a:buSzPts val="1400"/>
                        <a:buChar char="-"/>
                      </a:pPr>
                      <a:r>
                        <a:rPr lang="en-US">
                          <a:solidFill>
                            <a:schemeClr val="accent4"/>
                          </a:solidFill>
                        </a:rPr>
                        <a:t>Green and Brown Paint and aprons</a:t>
                      </a:r>
                      <a:endParaRPr>
                        <a:solidFill>
                          <a:schemeClr val="accent4"/>
                        </a:solidFill>
                      </a:endParaRPr>
                    </a:p>
                    <a:p>
                      <a:pPr indent="-317500" lvl="0" marL="457200" rtl="0" algn="l">
                        <a:spcBef>
                          <a:spcPts val="0"/>
                        </a:spcBef>
                        <a:spcAft>
                          <a:spcPts val="0"/>
                        </a:spcAft>
                        <a:buClr>
                          <a:schemeClr val="accent5"/>
                        </a:buClr>
                        <a:buSzPts val="1400"/>
                        <a:buChar char="-"/>
                      </a:pPr>
                      <a:r>
                        <a:rPr lang="en-US">
                          <a:solidFill>
                            <a:schemeClr val="accent5"/>
                          </a:solidFill>
                        </a:rPr>
                        <a:t>Coconut, Knife, and a bucket of water</a:t>
                      </a:r>
                      <a:endParaRPr>
                        <a:solidFill>
                          <a:schemeClr val="accent5"/>
                        </a:solidFill>
                      </a:endParaRPr>
                    </a:p>
                  </a:txBody>
                  <a:tcPr marT="91425" marB="91425" marR="91425" marL="91425"/>
                </a:tc>
              </a:tr>
              <a:tr h="709675">
                <a:tc>
                  <a:txBody>
                    <a:bodyPr/>
                    <a:lstStyle/>
                    <a:p>
                      <a:pPr indent="0" lvl="0" marL="0" rtl="0" algn="l">
                        <a:spcBef>
                          <a:spcPts val="0"/>
                        </a:spcBef>
                        <a:spcAft>
                          <a:spcPts val="0"/>
                        </a:spcAft>
                        <a:buNone/>
                      </a:pPr>
                      <a:r>
                        <a:rPr lang="en-US"/>
                        <a:t>20-25 Minutes</a:t>
                      </a:r>
                      <a:endParaRPr/>
                    </a:p>
                  </a:txBody>
                  <a:tcPr marT="91425" marB="91425" marR="91425" marL="91425"/>
                </a:tc>
                <a:tc>
                  <a:txBody>
                    <a:bodyPr/>
                    <a:lstStyle/>
                    <a:p>
                      <a:pPr indent="0" lvl="0" marL="0" rtl="0" algn="l">
                        <a:spcBef>
                          <a:spcPts val="0"/>
                        </a:spcBef>
                        <a:spcAft>
                          <a:spcPts val="0"/>
                        </a:spcAft>
                        <a:buNone/>
                      </a:pPr>
                      <a:r>
                        <a:rPr lang="en-US"/>
                        <a:t>Music and Movement</a:t>
                      </a:r>
                      <a:endParaRPr/>
                    </a:p>
                  </a:txBody>
                  <a:tcPr marT="91425" marB="91425" marR="91425" marL="91425"/>
                </a:tc>
                <a:tc>
                  <a:txBody>
                    <a:bodyPr/>
                    <a:lstStyle/>
                    <a:p>
                      <a:pPr indent="-228600" lvl="0" marL="457200" rtl="0" algn="l">
                        <a:spcBef>
                          <a:spcPts val="0"/>
                        </a:spcBef>
                        <a:spcAft>
                          <a:spcPts val="0"/>
                        </a:spcAft>
                        <a:buNone/>
                      </a:pPr>
                      <a:r>
                        <a:rPr lang="en-US">
                          <a:solidFill>
                            <a:srgbClr val="3C4043"/>
                          </a:solidFill>
                        </a:rPr>
                        <a:t>Chicka Chicka Boom Boom Alphabet Song</a:t>
                      </a:r>
                      <a:endParaRPr>
                        <a:solidFill>
                          <a:srgbClr val="3C4043"/>
                        </a:solidFill>
                      </a:endParaRPr>
                    </a:p>
                  </a:txBody>
                  <a:tcPr marT="91425" marB="91425" marR="91425" marL="91425"/>
                </a:tc>
                <a:tc>
                  <a:txBody>
                    <a:bodyPr/>
                    <a:lstStyle/>
                    <a:p>
                      <a:pPr indent="-228600" lvl="0" marL="457200" rtl="0" algn="l">
                        <a:spcBef>
                          <a:spcPts val="0"/>
                        </a:spcBef>
                        <a:spcAft>
                          <a:spcPts val="0"/>
                        </a:spcAft>
                        <a:buNone/>
                      </a:pPr>
                      <a:r>
                        <a:rPr lang="en-US"/>
                        <a:t>-Smart Board</a:t>
                      </a:r>
                      <a:endParaRPr/>
                    </a:p>
                    <a:p>
                      <a:pPr indent="-228600" lvl="0" marL="457200" rtl="0" algn="l">
                        <a:spcBef>
                          <a:spcPts val="0"/>
                        </a:spcBef>
                        <a:spcAft>
                          <a:spcPts val="0"/>
                        </a:spcAft>
                        <a:buNone/>
                      </a:pPr>
                      <a:r>
                        <a:rPr lang="en-US"/>
                        <a:t>-Computer </a:t>
                      </a:r>
                      <a:endParaRPr/>
                    </a:p>
                  </a:txBody>
                  <a:tcPr marT="91425" marB="91425" marR="91425" marL="91425"/>
                </a:tc>
              </a:tr>
              <a:tr h="397425">
                <a:tc>
                  <a:txBody>
                    <a:bodyPr/>
                    <a:lstStyle/>
                    <a:p>
                      <a:pPr indent="0" lvl="0" marL="0" rtl="0" algn="ctr">
                        <a:spcBef>
                          <a:spcPts val="0"/>
                        </a:spcBef>
                        <a:spcAft>
                          <a:spcPts val="0"/>
                        </a:spcAft>
                        <a:buNone/>
                      </a:pPr>
                      <a:r>
                        <a:rPr b="1" lang="en-US">
                          <a:solidFill>
                            <a:srgbClr val="3C4043"/>
                          </a:solidFill>
                        </a:rPr>
                        <a:t>***ALL</a:t>
                      </a:r>
                      <a:endParaRPr b="1"/>
                    </a:p>
                  </a:txBody>
                  <a:tcPr marT="91425" marB="91425" marR="91425" marL="91425"/>
                </a:tc>
                <a:tc>
                  <a:txBody>
                    <a:bodyPr/>
                    <a:lstStyle/>
                    <a:p>
                      <a:pPr indent="0" lvl="0" marL="0" rtl="0" algn="ctr">
                        <a:spcBef>
                          <a:spcPts val="0"/>
                        </a:spcBef>
                        <a:spcAft>
                          <a:spcPts val="0"/>
                        </a:spcAft>
                        <a:buNone/>
                      </a:pPr>
                      <a:r>
                        <a:rPr b="1" lang="en-US"/>
                        <a:t>COPYRIGHTED</a:t>
                      </a:r>
                      <a:endParaRPr b="1"/>
                    </a:p>
                  </a:txBody>
                  <a:tcPr marT="91425" marB="91425" marR="91425" marL="91425"/>
                </a:tc>
                <a:tc>
                  <a:txBody>
                    <a:bodyPr/>
                    <a:lstStyle/>
                    <a:p>
                      <a:pPr indent="-228600" lvl="0" marL="457200" rtl="0" algn="ctr">
                        <a:spcBef>
                          <a:spcPts val="0"/>
                        </a:spcBef>
                        <a:spcAft>
                          <a:spcPts val="0"/>
                        </a:spcAft>
                        <a:buNone/>
                      </a:pPr>
                      <a:r>
                        <a:rPr b="1" lang="en-US">
                          <a:solidFill>
                            <a:srgbClr val="3C4043"/>
                          </a:solidFill>
                        </a:rPr>
                        <a:t>MATERIAL</a:t>
                      </a:r>
                      <a:r>
                        <a:rPr b="1" lang="en-US">
                          <a:solidFill>
                            <a:srgbClr val="3C4043"/>
                          </a:solidFill>
                        </a:rPr>
                        <a:t> IS LISTED IN WORK</a:t>
                      </a:r>
                      <a:endParaRPr b="1">
                        <a:solidFill>
                          <a:srgbClr val="3C4043"/>
                        </a:solidFill>
                      </a:endParaRPr>
                    </a:p>
                  </a:txBody>
                  <a:tcPr marT="91425" marB="91425" marR="91425" marL="91425"/>
                </a:tc>
                <a:tc>
                  <a:txBody>
                    <a:bodyPr/>
                    <a:lstStyle/>
                    <a:p>
                      <a:pPr indent="-228600" lvl="0" marL="457200" rtl="0" algn="ctr">
                        <a:spcBef>
                          <a:spcPts val="0"/>
                        </a:spcBef>
                        <a:spcAft>
                          <a:spcPts val="0"/>
                        </a:spcAft>
                        <a:buNone/>
                      </a:pPr>
                      <a:r>
                        <a:rPr b="1" lang="en-US">
                          <a:solidFill>
                            <a:srgbClr val="3C4043"/>
                          </a:solidFill>
                        </a:rPr>
                        <a:t>CITED PAGE</a:t>
                      </a:r>
                      <a:endParaRPr b="1"/>
                    </a:p>
                  </a:txBody>
                  <a:tcPr marT="91425" marB="91425" marR="91425" marL="91425"/>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16" name="Shape 216"/>
        <p:cNvGrpSpPr/>
        <p:nvPr/>
      </p:nvGrpSpPr>
      <p:grpSpPr>
        <a:xfrm>
          <a:off x="0" y="0"/>
          <a:ext cx="0" cy="0"/>
          <a:chOff x="0" y="0"/>
          <a:chExt cx="0" cy="0"/>
        </a:xfrm>
      </p:grpSpPr>
      <p:pic>
        <p:nvPicPr>
          <p:cNvPr id="217" name="Google Shape;217;p30"/>
          <p:cNvPicPr preferRelativeResize="0"/>
          <p:nvPr/>
        </p:nvPicPr>
        <p:blipFill>
          <a:blip r:embed="rId3">
            <a:alphaModFix/>
          </a:blip>
          <a:stretch>
            <a:fillRect/>
          </a:stretch>
        </p:blipFill>
        <p:spPr>
          <a:xfrm>
            <a:off x="236525" y="1429000"/>
            <a:ext cx="2814050" cy="3999975"/>
          </a:xfrm>
          <a:prstGeom prst="rect">
            <a:avLst/>
          </a:prstGeom>
          <a:noFill/>
          <a:ln>
            <a:noFill/>
          </a:ln>
        </p:spPr>
      </p:pic>
      <p:sp>
        <p:nvSpPr>
          <p:cNvPr id="218" name="Google Shape;218;p30"/>
          <p:cNvSpPr txBox="1"/>
          <p:nvPr>
            <p:ph idx="2" type="body"/>
          </p:nvPr>
        </p:nvSpPr>
        <p:spPr>
          <a:xfrm>
            <a:off x="3050575" y="1058688"/>
            <a:ext cx="6093600" cy="47406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3100"/>
              <a:t>I read the book </a:t>
            </a:r>
            <a:r>
              <a:rPr lang="en-US" sz="3100" u="sng"/>
              <a:t>“Chicka Chicka Boom Boom”</a:t>
            </a:r>
            <a:r>
              <a:rPr lang="en-US" sz="3100"/>
              <a:t> by Bill Martin Jr. and John Archambault to the preschoolers during my lesson plan. The activities were based on this book.</a:t>
            </a:r>
            <a:endParaRPr sz="3100"/>
          </a:p>
          <a:p>
            <a:pPr indent="0" lvl="0" marL="0" rtl="0" algn="ctr">
              <a:spcBef>
                <a:spcPts val="0"/>
              </a:spcBef>
              <a:spcAft>
                <a:spcPts val="0"/>
              </a:spcAft>
              <a:buClr>
                <a:schemeClr val="dk1"/>
              </a:buClr>
              <a:buSzPts val="1100"/>
              <a:buFont typeface="Arial"/>
              <a:buNone/>
            </a:pPr>
            <a:r>
              <a:t/>
            </a:r>
            <a:endParaRPr sz="3100"/>
          </a:p>
          <a:p>
            <a:pPr indent="0" lvl="0" marL="0" rtl="0" algn="ctr">
              <a:spcBef>
                <a:spcPts val="0"/>
              </a:spcBef>
              <a:spcAft>
                <a:spcPts val="0"/>
              </a:spcAft>
              <a:buClr>
                <a:schemeClr val="dk1"/>
              </a:buClr>
              <a:buSzPts val="1100"/>
              <a:buFont typeface="Arial"/>
              <a:buNone/>
            </a:pPr>
            <a:r>
              <a:rPr lang="en-US" sz="3100"/>
              <a:t>Instructional strategies for the activities included cooperative learning, differentiating instruction, and movement.</a:t>
            </a:r>
            <a:endParaRPr sz="3100"/>
          </a:p>
          <a:p>
            <a:pPr indent="0" lvl="0" marL="0" rtl="0" algn="l">
              <a:spcBef>
                <a:spcPts val="560"/>
              </a:spcBef>
              <a:spcAft>
                <a:spcPts val="0"/>
              </a:spcAft>
              <a:buNone/>
            </a:pPr>
            <a:r>
              <a:t/>
            </a:r>
            <a:endParaRPr sz="1500"/>
          </a:p>
          <a:p>
            <a:pPr indent="0" lvl="0" marL="0" rtl="0" algn="l">
              <a:spcBef>
                <a:spcPts val="560"/>
              </a:spcBef>
              <a:spcAft>
                <a:spcPts val="0"/>
              </a:spcAft>
              <a:buNone/>
            </a:pPr>
            <a:r>
              <a:t/>
            </a:r>
            <a:endParaRPr sz="15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31"/>
          <p:cNvPicPr preferRelativeResize="0"/>
          <p:nvPr/>
        </p:nvPicPr>
        <p:blipFill>
          <a:blip r:embed="rId3">
            <a:alphaModFix/>
          </a:blip>
          <a:stretch>
            <a:fillRect/>
          </a:stretch>
        </p:blipFill>
        <p:spPr>
          <a:xfrm>
            <a:off x="0" y="0"/>
            <a:ext cx="4572001" cy="6857999"/>
          </a:xfrm>
          <a:prstGeom prst="rect">
            <a:avLst/>
          </a:prstGeom>
          <a:noFill/>
          <a:ln>
            <a:noFill/>
          </a:ln>
        </p:spPr>
      </p:pic>
      <p:pic>
        <p:nvPicPr>
          <p:cNvPr id="224" name="Google Shape;224;p31"/>
          <p:cNvPicPr preferRelativeResize="0"/>
          <p:nvPr/>
        </p:nvPicPr>
        <p:blipFill>
          <a:blip r:embed="rId4">
            <a:alphaModFix/>
          </a:blip>
          <a:stretch>
            <a:fillRect/>
          </a:stretch>
        </p:blipFill>
        <p:spPr>
          <a:xfrm>
            <a:off x="4572000" y="0"/>
            <a:ext cx="4572001" cy="4984104"/>
          </a:xfrm>
          <a:prstGeom prst="rect">
            <a:avLst/>
          </a:prstGeom>
          <a:noFill/>
          <a:ln>
            <a:noFill/>
          </a:ln>
        </p:spPr>
      </p:pic>
      <p:sp>
        <p:nvSpPr>
          <p:cNvPr id="225" name="Google Shape;225;p31"/>
          <p:cNvSpPr txBox="1"/>
          <p:nvPr/>
        </p:nvSpPr>
        <p:spPr>
          <a:xfrm>
            <a:off x="4572000" y="4734000"/>
            <a:ext cx="4572000" cy="2124000"/>
          </a:xfrm>
          <a:prstGeom prst="rect">
            <a:avLst/>
          </a:prstGeom>
          <a:gradFill>
            <a:gsLst>
              <a:gs pos="0">
                <a:srgbClr val="DCECD5"/>
              </a:gs>
              <a:gs pos="100000">
                <a:srgbClr val="93BC81"/>
              </a:gs>
            </a:gsLst>
            <a:path path="circle">
              <a:fillToRect b="50%" l="50%" r="50%" t="50%"/>
            </a:path>
            <a:tileRect/>
          </a:gra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800">
                <a:latin typeface="Boogaloo"/>
                <a:ea typeface="Boogaloo"/>
                <a:cs typeface="Boogaloo"/>
                <a:sym typeface="Boogaloo"/>
              </a:rPr>
              <a:t>Above: Maverick is putting the letter D, which </a:t>
            </a:r>
            <a:r>
              <a:rPr lang="en-US" sz="1800">
                <a:latin typeface="Boogaloo"/>
                <a:ea typeface="Boogaloo"/>
                <a:cs typeface="Boogaloo"/>
                <a:sym typeface="Boogaloo"/>
              </a:rPr>
              <a:t>correlates</a:t>
            </a:r>
            <a:r>
              <a:rPr lang="en-US" sz="1800">
                <a:latin typeface="Boogaloo"/>
                <a:ea typeface="Boogaloo"/>
                <a:cs typeface="Boogaloo"/>
                <a:sym typeface="Boogaloo"/>
              </a:rPr>
              <a:t> to the letter on his shirt, onto the felt board as I read the story. This helps him learn many skills such as sequencing</a:t>
            </a:r>
            <a:endParaRPr sz="1800">
              <a:latin typeface="Boogaloo"/>
              <a:ea typeface="Boogaloo"/>
              <a:cs typeface="Boogaloo"/>
              <a:sym typeface="Boogaloo"/>
            </a:endParaRPr>
          </a:p>
          <a:p>
            <a:pPr indent="0" lvl="0" marL="0" rtl="0" algn="l">
              <a:spcBef>
                <a:spcPts val="0"/>
              </a:spcBef>
              <a:spcAft>
                <a:spcPts val="0"/>
              </a:spcAft>
              <a:buNone/>
            </a:pPr>
            <a:r>
              <a:t/>
            </a:r>
            <a:endParaRPr sz="1800">
              <a:latin typeface="Boogaloo"/>
              <a:ea typeface="Boogaloo"/>
              <a:cs typeface="Boogaloo"/>
              <a:sym typeface="Boogaloo"/>
            </a:endParaRPr>
          </a:p>
          <a:p>
            <a:pPr indent="0" lvl="0" marL="0" rtl="0" algn="l">
              <a:spcBef>
                <a:spcPts val="0"/>
              </a:spcBef>
              <a:spcAft>
                <a:spcPts val="0"/>
              </a:spcAft>
              <a:buNone/>
            </a:pPr>
            <a:r>
              <a:rPr lang="en-US" sz="1800">
                <a:latin typeface="Boogaloo"/>
                <a:ea typeface="Boogaloo"/>
                <a:cs typeface="Boogaloo"/>
                <a:sym typeface="Boogaloo"/>
              </a:rPr>
              <a:t>Left: The children listen as I read the book “C</a:t>
            </a:r>
            <a:r>
              <a:rPr lang="en-US" sz="1800" u="sng">
                <a:latin typeface="Boogaloo"/>
                <a:ea typeface="Boogaloo"/>
                <a:cs typeface="Boogaloo"/>
                <a:sym typeface="Boogaloo"/>
              </a:rPr>
              <a:t>hicka Chicka Boom Boom”</a:t>
            </a:r>
            <a:r>
              <a:rPr lang="en-US" sz="1800">
                <a:latin typeface="Boogaloo"/>
                <a:ea typeface="Boogaloo"/>
                <a:cs typeface="Boogaloo"/>
                <a:sym typeface="Boogaloo"/>
              </a:rPr>
              <a:t>.</a:t>
            </a:r>
            <a:endParaRPr sz="1800">
              <a:latin typeface="Boogaloo"/>
              <a:ea typeface="Boogaloo"/>
              <a:cs typeface="Boogaloo"/>
              <a:sym typeface="Boogaloo"/>
            </a:endParaRPr>
          </a:p>
        </p:txBody>
      </p:sp>
      <p:sp>
        <p:nvSpPr>
          <p:cNvPr id="226" name="Google Shape;226;p31"/>
          <p:cNvSpPr txBox="1"/>
          <p:nvPr/>
        </p:nvSpPr>
        <p:spPr>
          <a:xfrm>
            <a:off x="0" y="5849450"/>
            <a:ext cx="4572000" cy="846600"/>
          </a:xfrm>
          <a:prstGeom prst="rect">
            <a:avLst/>
          </a:prstGeom>
          <a:gradFill>
            <a:gsLst>
              <a:gs pos="0">
                <a:srgbClr val="DBD4EB"/>
              </a:gs>
              <a:gs pos="100000">
                <a:srgbClr val="9180BB"/>
              </a:gs>
            </a:gsLst>
            <a:path path="circle">
              <a:fillToRect b="50%" l="50%" r="50%" t="50%"/>
            </a:path>
            <a:tileRect/>
          </a:gra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300">
                <a:latin typeface="Boogaloo"/>
                <a:ea typeface="Boogaloo"/>
                <a:cs typeface="Boogaloo"/>
                <a:sym typeface="Boogaloo"/>
              </a:rPr>
              <a:t>Story and Felt  Activity</a:t>
            </a:r>
            <a:endParaRPr sz="4300">
              <a:latin typeface="Boogaloo"/>
              <a:ea typeface="Boogaloo"/>
              <a:cs typeface="Boogaloo"/>
              <a:sym typeface="Boogaloo"/>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4"/>
          <p:cNvSpPr/>
          <p:nvPr/>
        </p:nvSpPr>
        <p:spPr>
          <a:xfrm>
            <a:off x="0" y="0"/>
            <a:ext cx="91440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0" name="Google Shape;90;p14"/>
          <p:cNvSpPr/>
          <p:nvPr/>
        </p:nvSpPr>
        <p:spPr>
          <a:xfrm rot="-5400000">
            <a:off x="-2347050" y="3312150"/>
            <a:ext cx="58929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1" name="Google Shape;91;p14"/>
          <p:cNvSpPr/>
          <p:nvPr/>
        </p:nvSpPr>
        <p:spPr>
          <a:xfrm rot="5400000">
            <a:off x="-71220" y="71102"/>
            <a:ext cx="24588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92" name="Google Shape;92;p14"/>
          <p:cNvPicPr preferRelativeResize="0"/>
          <p:nvPr/>
        </p:nvPicPr>
        <p:blipFill rotWithShape="1">
          <a:blip r:embed="rId3">
            <a:alphaModFix/>
          </a:blip>
          <a:srcRect b="0" l="0" r="0" t="0"/>
          <a:stretch/>
        </p:blipFill>
        <p:spPr>
          <a:xfrm>
            <a:off x="76852" y="91441"/>
            <a:ext cx="1223627" cy="1111946"/>
          </a:xfrm>
          <a:prstGeom prst="rect">
            <a:avLst/>
          </a:prstGeom>
          <a:noFill/>
          <a:ln>
            <a:noFill/>
          </a:ln>
        </p:spPr>
      </p:pic>
      <p:sp>
        <p:nvSpPr>
          <p:cNvPr id="93" name="Google Shape;93;p14"/>
          <p:cNvSpPr txBox="1"/>
          <p:nvPr>
            <p:ph type="title"/>
          </p:nvPr>
        </p:nvSpPr>
        <p:spPr>
          <a:xfrm>
            <a:off x="1879600" y="41350"/>
            <a:ext cx="7081500" cy="11574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dk1"/>
              </a:buClr>
              <a:buSzPts val="3600"/>
              <a:buFont typeface="Calibri"/>
              <a:buNone/>
            </a:pPr>
            <a:r>
              <a:rPr lang="en-US" sz="3600"/>
              <a:t>Evidence of Online </a:t>
            </a:r>
            <a:r>
              <a:rPr lang="en-US" sz="3600"/>
              <a:t>Project</a:t>
            </a:r>
            <a:endParaRPr sz="3600"/>
          </a:p>
          <a:p>
            <a:pPr indent="0" lvl="0" marL="0" rtl="0" algn="ctr">
              <a:spcBef>
                <a:spcPts val="0"/>
              </a:spcBef>
              <a:spcAft>
                <a:spcPts val="0"/>
              </a:spcAft>
              <a:buClr>
                <a:schemeClr val="dk1"/>
              </a:buClr>
              <a:buSzPts val="3600"/>
              <a:buFont typeface="Calibri"/>
              <a:buNone/>
            </a:pPr>
            <a:r>
              <a:rPr lang="en-US" sz="3600"/>
              <a:t> Summary Sheet</a:t>
            </a:r>
            <a:endParaRPr sz="3600"/>
          </a:p>
        </p:txBody>
      </p:sp>
      <p:pic>
        <p:nvPicPr>
          <p:cNvPr id="94" name="Google Shape;94;p14"/>
          <p:cNvPicPr preferRelativeResize="0"/>
          <p:nvPr/>
        </p:nvPicPr>
        <p:blipFill rotWithShape="1">
          <a:blip r:embed="rId4">
            <a:alphaModFix/>
          </a:blip>
          <a:srcRect b="14834" l="0" r="0" t="5794"/>
          <a:stretch/>
        </p:blipFill>
        <p:spPr>
          <a:xfrm>
            <a:off x="2468875" y="1517900"/>
            <a:ext cx="5526900" cy="5029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pic>
        <p:nvPicPr>
          <p:cNvPr id="231" name="Google Shape;231;p32"/>
          <p:cNvPicPr preferRelativeResize="0"/>
          <p:nvPr/>
        </p:nvPicPr>
        <p:blipFill>
          <a:blip r:embed="rId3">
            <a:alphaModFix/>
          </a:blip>
          <a:stretch>
            <a:fillRect/>
          </a:stretch>
        </p:blipFill>
        <p:spPr>
          <a:xfrm>
            <a:off x="0" y="0"/>
            <a:ext cx="2927753" cy="4365877"/>
          </a:xfrm>
          <a:prstGeom prst="rect">
            <a:avLst/>
          </a:prstGeom>
          <a:noFill/>
          <a:ln>
            <a:noFill/>
          </a:ln>
        </p:spPr>
      </p:pic>
      <p:pic>
        <p:nvPicPr>
          <p:cNvPr id="232" name="Google Shape;232;p32"/>
          <p:cNvPicPr preferRelativeResize="0"/>
          <p:nvPr/>
        </p:nvPicPr>
        <p:blipFill>
          <a:blip r:embed="rId4">
            <a:alphaModFix/>
          </a:blip>
          <a:stretch>
            <a:fillRect/>
          </a:stretch>
        </p:blipFill>
        <p:spPr>
          <a:xfrm>
            <a:off x="6216250" y="0"/>
            <a:ext cx="2927753" cy="4365877"/>
          </a:xfrm>
          <a:prstGeom prst="rect">
            <a:avLst/>
          </a:prstGeom>
          <a:noFill/>
          <a:ln>
            <a:noFill/>
          </a:ln>
        </p:spPr>
      </p:pic>
      <p:pic>
        <p:nvPicPr>
          <p:cNvPr id="233" name="Google Shape;233;p32"/>
          <p:cNvPicPr preferRelativeResize="0"/>
          <p:nvPr/>
        </p:nvPicPr>
        <p:blipFill>
          <a:blip r:embed="rId5">
            <a:alphaModFix/>
          </a:blip>
          <a:stretch>
            <a:fillRect/>
          </a:stretch>
        </p:blipFill>
        <p:spPr>
          <a:xfrm>
            <a:off x="2927750" y="0"/>
            <a:ext cx="3274426" cy="4365877"/>
          </a:xfrm>
          <a:prstGeom prst="rect">
            <a:avLst/>
          </a:prstGeom>
          <a:noFill/>
          <a:ln>
            <a:noFill/>
          </a:ln>
        </p:spPr>
      </p:pic>
      <p:sp>
        <p:nvSpPr>
          <p:cNvPr id="234" name="Google Shape;234;p32"/>
          <p:cNvSpPr txBox="1"/>
          <p:nvPr/>
        </p:nvSpPr>
        <p:spPr>
          <a:xfrm>
            <a:off x="25" y="4365875"/>
            <a:ext cx="2927700" cy="1708500"/>
          </a:xfrm>
          <a:prstGeom prst="rect">
            <a:avLst/>
          </a:prstGeom>
          <a:gradFill>
            <a:gsLst>
              <a:gs pos="0">
                <a:srgbClr val="7DC3D6"/>
              </a:gs>
              <a:gs pos="100000">
                <a:srgbClr val="398397"/>
              </a:gs>
            </a:gsLst>
            <a:path path="circle">
              <a:fillToRect b="50%" l="50%" r="50%" t="50%"/>
            </a:path>
            <a:tileRect/>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300">
                <a:latin typeface="Calibri"/>
                <a:ea typeface="Calibri"/>
                <a:cs typeface="Calibri"/>
                <a:sym typeface="Calibri"/>
              </a:rPr>
              <a:t>Letters of Name Tree Activity</a:t>
            </a:r>
            <a:endParaRPr sz="3300">
              <a:latin typeface="Calibri"/>
              <a:ea typeface="Calibri"/>
              <a:cs typeface="Calibri"/>
              <a:sym typeface="Calibri"/>
            </a:endParaRPr>
          </a:p>
        </p:txBody>
      </p:sp>
      <p:sp>
        <p:nvSpPr>
          <p:cNvPr id="235" name="Google Shape;235;p32"/>
          <p:cNvSpPr txBox="1"/>
          <p:nvPr/>
        </p:nvSpPr>
        <p:spPr>
          <a:xfrm>
            <a:off x="2927725" y="4365875"/>
            <a:ext cx="3274500" cy="1708500"/>
          </a:xfrm>
          <a:prstGeom prst="rect">
            <a:avLst/>
          </a:prstGeom>
          <a:gradFill>
            <a:gsLst>
              <a:gs pos="0">
                <a:srgbClr val="A28DBB"/>
              </a:gs>
              <a:gs pos="100000">
                <a:srgbClr val="615175"/>
              </a:gs>
            </a:gsLst>
            <a:path path="circle">
              <a:fillToRect b="50%" l="50%" r="50%" t="50%"/>
            </a:path>
            <a:tileRect/>
          </a:gra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3300">
                <a:latin typeface="Calibri"/>
                <a:ea typeface="Calibri"/>
                <a:cs typeface="Calibri"/>
                <a:sym typeface="Calibri"/>
              </a:rPr>
              <a:t>Sensory Table: Digging for Letters</a:t>
            </a:r>
            <a:endParaRPr sz="3300">
              <a:latin typeface="Calibri"/>
              <a:ea typeface="Calibri"/>
              <a:cs typeface="Calibri"/>
              <a:sym typeface="Calibri"/>
            </a:endParaRPr>
          </a:p>
        </p:txBody>
      </p:sp>
      <p:sp>
        <p:nvSpPr>
          <p:cNvPr id="236" name="Google Shape;236;p32"/>
          <p:cNvSpPr txBox="1"/>
          <p:nvPr/>
        </p:nvSpPr>
        <p:spPr>
          <a:xfrm>
            <a:off x="6216250" y="4365875"/>
            <a:ext cx="2927700" cy="2570400"/>
          </a:xfrm>
          <a:prstGeom prst="rect">
            <a:avLst/>
          </a:prstGeom>
          <a:gradFill>
            <a:gsLst>
              <a:gs pos="0">
                <a:srgbClr val="D1817E"/>
              </a:gs>
              <a:gs pos="100000">
                <a:srgbClr val="903F3D"/>
              </a:gs>
            </a:gsLst>
            <a:path path="circle">
              <a:fillToRect b="50%" l="50%" r="50%" t="50%"/>
            </a:path>
            <a:tileRect/>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300">
                <a:latin typeface="Calibri"/>
                <a:ea typeface="Calibri"/>
                <a:cs typeface="Calibri"/>
                <a:sym typeface="Calibri"/>
              </a:rPr>
              <a:t>Tree Finger-Painting and Stamp Activity</a:t>
            </a:r>
            <a:endParaRPr sz="3300">
              <a:latin typeface="Calibri"/>
              <a:ea typeface="Calibri"/>
              <a:cs typeface="Calibri"/>
              <a:sym typeface="Calibri"/>
            </a:endParaRPr>
          </a:p>
        </p:txBody>
      </p:sp>
      <p:sp>
        <p:nvSpPr>
          <p:cNvPr id="237" name="Google Shape;237;p32"/>
          <p:cNvSpPr txBox="1"/>
          <p:nvPr/>
        </p:nvSpPr>
        <p:spPr>
          <a:xfrm>
            <a:off x="25" y="6074375"/>
            <a:ext cx="6216300" cy="861900"/>
          </a:xfrm>
          <a:prstGeom prst="rect">
            <a:avLst/>
          </a:prstGeom>
          <a:gradFill>
            <a:gsLst>
              <a:gs pos="0">
                <a:srgbClr val="FABA86"/>
              </a:gs>
              <a:gs pos="100000">
                <a:srgbClr val="E97414"/>
              </a:gs>
            </a:gsLst>
            <a:path path="circle">
              <a:fillToRect b="50%" l="50%" r="50%" t="50%"/>
            </a:path>
            <a:tileRect/>
          </a:gra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400">
                <a:latin typeface="Calibri"/>
                <a:ea typeface="Calibri"/>
                <a:cs typeface="Calibri"/>
                <a:sym typeface="Calibri"/>
              </a:rPr>
              <a:t>Art and Sensory</a:t>
            </a:r>
            <a:endParaRPr sz="44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41" name="Shape 241"/>
        <p:cNvGrpSpPr/>
        <p:nvPr/>
      </p:nvGrpSpPr>
      <p:grpSpPr>
        <a:xfrm>
          <a:off x="0" y="0"/>
          <a:ext cx="0" cy="0"/>
          <a:chOff x="0" y="0"/>
          <a:chExt cx="0" cy="0"/>
        </a:xfrm>
      </p:grpSpPr>
      <p:sp>
        <p:nvSpPr>
          <p:cNvPr id="242" name="Google Shape;242;p33"/>
          <p:cNvSpPr txBox="1"/>
          <p:nvPr>
            <p:ph type="title"/>
          </p:nvPr>
        </p:nvSpPr>
        <p:spPr>
          <a:xfrm>
            <a:off x="457200" y="-12"/>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4000"/>
              <a:t>Preschool Teacher Self Evaluation</a:t>
            </a:r>
            <a:endParaRPr sz="4000"/>
          </a:p>
        </p:txBody>
      </p:sp>
      <p:sp>
        <p:nvSpPr>
          <p:cNvPr id="243" name="Google Shape;243;p33"/>
          <p:cNvSpPr txBox="1"/>
          <p:nvPr>
            <p:ph idx="1" type="body"/>
          </p:nvPr>
        </p:nvSpPr>
        <p:spPr>
          <a:xfrm>
            <a:off x="183600" y="950100"/>
            <a:ext cx="4388400" cy="5725800"/>
          </a:xfrm>
          <a:prstGeom prst="rect">
            <a:avLst/>
          </a:prstGeom>
        </p:spPr>
        <p:txBody>
          <a:bodyPr anchorCtr="0" anchor="b" bIns="45700" lIns="91425" spcFirstLastPara="1" rIns="91425" wrap="square" tIns="45700">
            <a:spAutoFit/>
          </a:bodyPr>
          <a:lstStyle/>
          <a:p>
            <a:pPr indent="0" lvl="0" marL="0" rtl="0" algn="l">
              <a:spcBef>
                <a:spcPts val="480"/>
              </a:spcBef>
              <a:spcAft>
                <a:spcPts val="0"/>
              </a:spcAft>
              <a:buNone/>
            </a:pPr>
            <a:r>
              <a:rPr lang="en-US" sz="1500">
                <a:solidFill>
                  <a:schemeClr val="accent3"/>
                </a:solidFill>
              </a:rPr>
              <a:t>What did you </a:t>
            </a:r>
            <a:r>
              <a:rPr lang="en-US" sz="1500" u="sng">
                <a:solidFill>
                  <a:schemeClr val="accent3"/>
                </a:solidFill>
              </a:rPr>
              <a:t>enjoy</a:t>
            </a:r>
            <a:r>
              <a:rPr lang="en-US" sz="1500">
                <a:solidFill>
                  <a:schemeClr val="accent3"/>
                </a:solidFill>
              </a:rPr>
              <a:t> most about your Teaching day?</a:t>
            </a:r>
            <a:endParaRPr b="0" sz="1500"/>
          </a:p>
          <a:p>
            <a:pPr indent="0" lvl="0" marL="0" rtl="0" algn="l">
              <a:spcBef>
                <a:spcPts val="480"/>
              </a:spcBef>
              <a:spcAft>
                <a:spcPts val="0"/>
              </a:spcAft>
              <a:buNone/>
            </a:pPr>
            <a:r>
              <a:rPr b="0" lang="en-US" sz="1500"/>
              <a:t>I enjoyed watching them put together their snack and seeing all of their creative outfits that they came up with!</a:t>
            </a:r>
            <a:endParaRPr b="0" sz="1500"/>
          </a:p>
          <a:p>
            <a:pPr indent="0" lvl="0" marL="0" rtl="0" algn="l">
              <a:spcBef>
                <a:spcPts val="480"/>
              </a:spcBef>
              <a:spcAft>
                <a:spcPts val="0"/>
              </a:spcAft>
              <a:buNone/>
            </a:pPr>
            <a:r>
              <a:t/>
            </a:r>
            <a:endParaRPr sz="1500"/>
          </a:p>
          <a:p>
            <a:pPr indent="0" lvl="0" marL="0" rtl="0" algn="l">
              <a:spcBef>
                <a:spcPts val="480"/>
              </a:spcBef>
              <a:spcAft>
                <a:spcPts val="0"/>
              </a:spcAft>
              <a:buNone/>
            </a:pPr>
            <a:r>
              <a:rPr lang="en-US" sz="1500">
                <a:solidFill>
                  <a:schemeClr val="accent6"/>
                </a:solidFill>
              </a:rPr>
              <a:t>What was the most </a:t>
            </a:r>
            <a:r>
              <a:rPr lang="en-US" sz="1500" u="sng">
                <a:solidFill>
                  <a:schemeClr val="accent6"/>
                </a:solidFill>
              </a:rPr>
              <a:t>difficult</a:t>
            </a:r>
            <a:r>
              <a:rPr lang="en-US" sz="1500">
                <a:solidFill>
                  <a:schemeClr val="accent6"/>
                </a:solidFill>
              </a:rPr>
              <a:t> part of being a teacher?</a:t>
            </a:r>
            <a:endParaRPr sz="1500">
              <a:solidFill>
                <a:schemeClr val="accent6"/>
              </a:solidFill>
            </a:endParaRPr>
          </a:p>
          <a:p>
            <a:pPr indent="0" lvl="0" marL="0" rtl="0" algn="l">
              <a:spcBef>
                <a:spcPts val="480"/>
              </a:spcBef>
              <a:spcAft>
                <a:spcPts val="0"/>
              </a:spcAft>
              <a:buNone/>
            </a:pPr>
            <a:r>
              <a:rPr b="0" lang="en-US" sz="1500">
                <a:solidFill>
                  <a:srgbClr val="000000"/>
                </a:solidFill>
              </a:rPr>
              <a:t>The most difficult part of being  teacher was trying to keep everyone engaged and on task, and trying to explain the activity in the learning style that the students learned best with.</a:t>
            </a:r>
            <a:endParaRPr b="0" sz="1500">
              <a:solidFill>
                <a:srgbClr val="000000"/>
              </a:solidFill>
            </a:endParaRPr>
          </a:p>
          <a:p>
            <a:pPr indent="0" lvl="0" marL="0" rtl="0" algn="l">
              <a:spcBef>
                <a:spcPts val="480"/>
              </a:spcBef>
              <a:spcAft>
                <a:spcPts val="0"/>
              </a:spcAft>
              <a:buNone/>
            </a:pPr>
            <a:r>
              <a:t/>
            </a:r>
            <a:endParaRPr b="0" sz="1500">
              <a:solidFill>
                <a:srgbClr val="000000"/>
              </a:solidFill>
            </a:endParaRPr>
          </a:p>
          <a:p>
            <a:pPr indent="0" lvl="0" marL="0" rtl="0" algn="l">
              <a:spcBef>
                <a:spcPts val="480"/>
              </a:spcBef>
              <a:spcAft>
                <a:spcPts val="0"/>
              </a:spcAft>
              <a:buNone/>
            </a:pPr>
            <a:r>
              <a:rPr lang="en-US" sz="1500">
                <a:solidFill>
                  <a:schemeClr val="accent5"/>
                </a:solidFill>
              </a:rPr>
              <a:t>If you could do something (activity/lesson) over, what would it be and why?</a:t>
            </a:r>
            <a:endParaRPr sz="1500">
              <a:solidFill>
                <a:schemeClr val="accent5"/>
              </a:solidFill>
            </a:endParaRPr>
          </a:p>
          <a:p>
            <a:pPr indent="0" lvl="0" marL="0" rtl="0" algn="l">
              <a:spcBef>
                <a:spcPts val="480"/>
              </a:spcBef>
              <a:spcAft>
                <a:spcPts val="0"/>
              </a:spcAft>
              <a:buNone/>
            </a:pPr>
            <a:r>
              <a:rPr b="0" lang="en-US" sz="1500">
                <a:solidFill>
                  <a:srgbClr val="000000"/>
                </a:solidFill>
              </a:rPr>
              <a:t>I would redo the coconut activity,  I had a difficult time opening the coconut and wasted time with that where if I would have practiced and researched opening a </a:t>
            </a:r>
            <a:r>
              <a:rPr b="0" lang="en-US" sz="1500">
                <a:solidFill>
                  <a:srgbClr val="000000"/>
                </a:solidFill>
              </a:rPr>
              <a:t>coconut</a:t>
            </a:r>
            <a:r>
              <a:rPr b="0" lang="en-US" sz="1500">
                <a:solidFill>
                  <a:srgbClr val="000000"/>
                </a:solidFill>
              </a:rPr>
              <a:t> beforehand I wouldn’t have spent as much time and instead could have had more quality time on showing and explaining the inside of a coconut.  </a:t>
            </a:r>
            <a:endParaRPr b="0" sz="1500">
              <a:solidFill>
                <a:srgbClr val="000000"/>
              </a:solidFill>
            </a:endParaRPr>
          </a:p>
          <a:p>
            <a:pPr indent="0" lvl="0" marL="0" rtl="0" algn="l">
              <a:spcBef>
                <a:spcPts val="480"/>
              </a:spcBef>
              <a:spcAft>
                <a:spcPts val="0"/>
              </a:spcAft>
              <a:buNone/>
            </a:pPr>
            <a:r>
              <a:t/>
            </a:r>
            <a:endParaRPr sz="1500"/>
          </a:p>
          <a:p>
            <a:pPr indent="0" lvl="0" marL="0" rtl="0" algn="l">
              <a:spcBef>
                <a:spcPts val="480"/>
              </a:spcBef>
              <a:spcAft>
                <a:spcPts val="0"/>
              </a:spcAft>
              <a:buNone/>
            </a:pPr>
            <a:r>
              <a:rPr lang="en-US" sz="1500"/>
              <a:t>Overall: Being a teacher requires lots of patience, practicing and planning.</a:t>
            </a:r>
            <a:endParaRPr sz="1500"/>
          </a:p>
        </p:txBody>
      </p:sp>
      <p:sp>
        <p:nvSpPr>
          <p:cNvPr id="244" name="Google Shape;244;p33"/>
          <p:cNvSpPr txBox="1"/>
          <p:nvPr>
            <p:ph idx="3" type="body"/>
          </p:nvPr>
        </p:nvSpPr>
        <p:spPr>
          <a:xfrm>
            <a:off x="4572000" y="971750"/>
            <a:ext cx="4572000" cy="5833800"/>
          </a:xfrm>
          <a:prstGeom prst="rect">
            <a:avLst/>
          </a:prstGeom>
        </p:spPr>
        <p:txBody>
          <a:bodyPr anchorCtr="0" anchor="b" bIns="45700" lIns="91425" spcFirstLastPara="1" rIns="91425" wrap="square" tIns="45700">
            <a:spAutoFit/>
          </a:bodyPr>
          <a:lstStyle/>
          <a:p>
            <a:pPr indent="0" lvl="0" marL="0" rtl="0" algn="l">
              <a:spcBef>
                <a:spcPts val="480"/>
              </a:spcBef>
              <a:spcAft>
                <a:spcPts val="0"/>
              </a:spcAft>
              <a:buNone/>
            </a:pPr>
            <a:r>
              <a:rPr lang="en-US" sz="1500">
                <a:solidFill>
                  <a:schemeClr val="accent2"/>
                </a:solidFill>
              </a:rPr>
              <a:t>What was your favorite activity that you planned and why?</a:t>
            </a:r>
            <a:endParaRPr sz="1500">
              <a:solidFill>
                <a:schemeClr val="accent2"/>
              </a:solidFill>
            </a:endParaRPr>
          </a:p>
          <a:p>
            <a:pPr indent="0" lvl="0" marL="0" rtl="0" algn="l">
              <a:spcBef>
                <a:spcPts val="480"/>
              </a:spcBef>
              <a:spcAft>
                <a:spcPts val="0"/>
              </a:spcAft>
              <a:buNone/>
            </a:pPr>
            <a:r>
              <a:rPr b="0" lang="en-US" sz="1500">
                <a:solidFill>
                  <a:srgbClr val="000000"/>
                </a:solidFill>
              </a:rPr>
              <a:t>My favorite activity I planned was the painting and stamping activity because the children loved being able to choose their paint colors and use those different colors to create letters on the paper.</a:t>
            </a:r>
            <a:endParaRPr b="0" sz="1500">
              <a:solidFill>
                <a:srgbClr val="000000"/>
              </a:solidFill>
            </a:endParaRPr>
          </a:p>
          <a:p>
            <a:pPr indent="0" lvl="0" marL="0" rtl="0" algn="l">
              <a:spcBef>
                <a:spcPts val="480"/>
              </a:spcBef>
              <a:spcAft>
                <a:spcPts val="0"/>
              </a:spcAft>
              <a:buNone/>
            </a:pPr>
            <a:r>
              <a:t/>
            </a:r>
            <a:endParaRPr b="0" sz="1500">
              <a:solidFill>
                <a:srgbClr val="000000"/>
              </a:solidFill>
            </a:endParaRPr>
          </a:p>
          <a:p>
            <a:pPr indent="0" lvl="0" marL="0" rtl="0" algn="l">
              <a:spcBef>
                <a:spcPts val="480"/>
              </a:spcBef>
              <a:spcAft>
                <a:spcPts val="0"/>
              </a:spcAft>
              <a:buNone/>
            </a:pPr>
            <a:r>
              <a:rPr lang="en-US" sz="1500">
                <a:solidFill>
                  <a:schemeClr val="dk2"/>
                </a:solidFill>
              </a:rPr>
              <a:t>Did one child stand out in your day- something they did or said or how they did an activity?</a:t>
            </a:r>
            <a:endParaRPr sz="1500" u="sng">
              <a:solidFill>
                <a:schemeClr val="dk2"/>
              </a:solidFill>
            </a:endParaRPr>
          </a:p>
          <a:p>
            <a:pPr indent="0" lvl="0" marL="0" rtl="0" algn="l">
              <a:spcBef>
                <a:spcPts val="480"/>
              </a:spcBef>
              <a:spcAft>
                <a:spcPts val="0"/>
              </a:spcAft>
              <a:buNone/>
            </a:pPr>
            <a:r>
              <a:rPr b="0" lang="en-US" sz="1500">
                <a:solidFill>
                  <a:srgbClr val="000000"/>
                </a:solidFill>
              </a:rPr>
              <a:t>Sebastian stood out because he was excited to do all the activities and took his time finger painting the tree.  Normally, Sebastian is not a patient child so seeing him take his time on the finger painting tree was great to witness.</a:t>
            </a:r>
            <a:endParaRPr b="0" sz="1500">
              <a:solidFill>
                <a:srgbClr val="000000"/>
              </a:solidFill>
            </a:endParaRPr>
          </a:p>
          <a:p>
            <a:pPr indent="0" lvl="0" marL="0" rtl="0" algn="l">
              <a:spcBef>
                <a:spcPts val="480"/>
              </a:spcBef>
              <a:spcAft>
                <a:spcPts val="0"/>
              </a:spcAft>
              <a:buNone/>
            </a:pPr>
            <a:r>
              <a:t/>
            </a:r>
            <a:endParaRPr b="0" sz="1500">
              <a:solidFill>
                <a:srgbClr val="000000"/>
              </a:solidFill>
            </a:endParaRPr>
          </a:p>
          <a:p>
            <a:pPr indent="0" lvl="0" marL="0" rtl="0" algn="l">
              <a:spcBef>
                <a:spcPts val="480"/>
              </a:spcBef>
              <a:spcAft>
                <a:spcPts val="0"/>
              </a:spcAft>
              <a:buNone/>
            </a:pPr>
            <a:r>
              <a:rPr lang="en-US" sz="1500">
                <a:solidFill>
                  <a:schemeClr val="accent4"/>
                </a:solidFill>
              </a:rPr>
              <a:t>Why is it important to research, plan, and organize for your teaching day?</a:t>
            </a:r>
            <a:endParaRPr sz="1500">
              <a:solidFill>
                <a:schemeClr val="accent4"/>
              </a:solidFill>
            </a:endParaRPr>
          </a:p>
          <a:p>
            <a:pPr indent="0" lvl="0" marL="0" rtl="0" algn="l">
              <a:spcBef>
                <a:spcPts val="480"/>
              </a:spcBef>
              <a:spcAft>
                <a:spcPts val="0"/>
              </a:spcAft>
              <a:buNone/>
            </a:pPr>
            <a:r>
              <a:rPr b="0" lang="en-US" sz="1500">
                <a:solidFill>
                  <a:srgbClr val="000000"/>
                </a:solidFill>
              </a:rPr>
              <a:t>It’s important so as a teacher you  don’t get overwhelmed or become upset if something goes wrong and to be able to recover from mistakes.  It is also good to have all your materials ready to go and prepared so you spend less time getting things ready and more time engaging with the students.</a:t>
            </a:r>
            <a:endParaRPr b="0" sz="1500">
              <a:solidFill>
                <a:srgbClr val="0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48" name="Shape 248"/>
        <p:cNvGrpSpPr/>
        <p:nvPr/>
      </p:nvGrpSpPr>
      <p:grpSpPr>
        <a:xfrm>
          <a:off x="0" y="0"/>
          <a:ext cx="0" cy="0"/>
          <a:chOff x="0" y="0"/>
          <a:chExt cx="0" cy="0"/>
        </a:xfrm>
      </p:grpSpPr>
      <p:sp>
        <p:nvSpPr>
          <p:cNvPr id="249" name="Google Shape;249;p34"/>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solidFill>
                  <a:schemeClr val="accent1"/>
                </a:solidFill>
              </a:rPr>
              <a:t>Specific Plans to Improve Lesson</a:t>
            </a:r>
            <a:endParaRPr>
              <a:solidFill>
                <a:schemeClr val="accent1"/>
              </a:solidFill>
            </a:endParaRPr>
          </a:p>
        </p:txBody>
      </p:sp>
      <p:sp>
        <p:nvSpPr>
          <p:cNvPr id="250" name="Google Shape;250;p34"/>
          <p:cNvSpPr txBox="1"/>
          <p:nvPr>
            <p:ph idx="1" type="body"/>
          </p:nvPr>
        </p:nvSpPr>
        <p:spPr>
          <a:xfrm>
            <a:off x="457200" y="1600200"/>
            <a:ext cx="8229600" cy="4526100"/>
          </a:xfrm>
          <a:prstGeom prst="rect">
            <a:avLst/>
          </a:prstGeom>
        </p:spPr>
        <p:txBody>
          <a:bodyPr anchorCtr="0" anchor="t" bIns="45700" lIns="91425" spcFirstLastPara="1" rIns="91425" wrap="square" tIns="45700">
            <a:noAutofit/>
          </a:bodyPr>
          <a:lstStyle/>
          <a:p>
            <a:pPr indent="0" lvl="0" marL="0" rtl="0" algn="ctr">
              <a:spcBef>
                <a:spcPts val="560"/>
              </a:spcBef>
              <a:spcAft>
                <a:spcPts val="0"/>
              </a:spcAft>
              <a:buNone/>
            </a:pPr>
            <a:r>
              <a:rPr lang="en-US" sz="3600"/>
              <a:t>Have the children</a:t>
            </a:r>
            <a:r>
              <a:rPr lang="en-US" sz="3600"/>
              <a:t> shout out each letter while reading the story to help them identify each letter.</a:t>
            </a:r>
            <a:endParaRPr sz="3600"/>
          </a:p>
          <a:p>
            <a:pPr indent="0" lvl="0" marL="0" rtl="0" algn="l">
              <a:spcBef>
                <a:spcPts val="560"/>
              </a:spcBef>
              <a:spcAft>
                <a:spcPts val="0"/>
              </a:spcAft>
              <a:buNone/>
            </a:pPr>
            <a:r>
              <a:t/>
            </a:r>
            <a:endParaRPr sz="3600"/>
          </a:p>
          <a:p>
            <a:pPr indent="0" lvl="0" marL="0" rtl="0" algn="ctr">
              <a:spcBef>
                <a:spcPts val="560"/>
              </a:spcBef>
              <a:spcAft>
                <a:spcPts val="0"/>
              </a:spcAft>
              <a:buClr>
                <a:schemeClr val="dk1"/>
              </a:buClr>
              <a:buSzPts val="1100"/>
              <a:buFont typeface="Arial"/>
              <a:buNone/>
            </a:pPr>
            <a:r>
              <a:rPr lang="en-US" sz="3600"/>
              <a:t>Having a better math activity where they could work with more numbers and have it more hands on with concrete objects for the children to hold and manipulate.</a:t>
            </a:r>
            <a:endParaRPr sz="36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5"/>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Evidence of Prior Presentations</a:t>
            </a:r>
            <a:endParaRPr/>
          </a:p>
        </p:txBody>
      </p:sp>
      <p:pic>
        <p:nvPicPr>
          <p:cNvPr id="256" name="Google Shape;256;p35"/>
          <p:cNvPicPr preferRelativeResize="0"/>
          <p:nvPr/>
        </p:nvPicPr>
        <p:blipFill>
          <a:blip r:embed="rId3">
            <a:alphaModFix/>
          </a:blip>
          <a:stretch>
            <a:fillRect/>
          </a:stretch>
        </p:blipFill>
        <p:spPr>
          <a:xfrm>
            <a:off x="1324500" y="1417638"/>
            <a:ext cx="6494976" cy="513556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6"/>
          <p:cNvSpPr txBox="1"/>
          <p:nvPr>
            <p:ph type="title"/>
          </p:nvPr>
        </p:nvSpPr>
        <p:spPr>
          <a:xfrm>
            <a:off x="0" y="0"/>
            <a:ext cx="9144000" cy="1143000"/>
          </a:xfrm>
          <a:prstGeom prst="rect">
            <a:avLst/>
          </a:prstGeom>
          <a:gradFill>
            <a:gsLst>
              <a:gs pos="0">
                <a:srgbClr val="7DC3D6"/>
              </a:gs>
              <a:gs pos="100000">
                <a:srgbClr val="398397"/>
              </a:gs>
            </a:gsLst>
            <a:path path="circle">
              <a:fillToRect b="50%" l="50%" r="50%" t="50%"/>
            </a:path>
            <a:tileRect/>
          </a:gradFill>
        </p:spPr>
        <p:txBody>
          <a:bodyPr anchorCtr="0" anchor="ctr" bIns="45700" lIns="91425" spcFirstLastPara="1" rIns="91425" wrap="square" tIns="45700">
            <a:noAutofit/>
          </a:bodyPr>
          <a:lstStyle/>
          <a:p>
            <a:pPr indent="0" lvl="0" marL="0" rtl="0" algn="ctr">
              <a:spcBef>
                <a:spcPts val="0"/>
              </a:spcBef>
              <a:spcAft>
                <a:spcPts val="0"/>
              </a:spcAft>
              <a:buNone/>
            </a:pPr>
            <a:r>
              <a:rPr lang="en-US"/>
              <a:t>My Shadowing Experience</a:t>
            </a:r>
            <a:endParaRPr/>
          </a:p>
        </p:txBody>
      </p:sp>
      <p:pic>
        <p:nvPicPr>
          <p:cNvPr id="262" name="Google Shape;262;p36"/>
          <p:cNvPicPr preferRelativeResize="0"/>
          <p:nvPr/>
        </p:nvPicPr>
        <p:blipFill>
          <a:blip r:embed="rId3">
            <a:alphaModFix/>
          </a:blip>
          <a:stretch>
            <a:fillRect/>
          </a:stretch>
        </p:blipFill>
        <p:spPr>
          <a:xfrm rot="5400000">
            <a:off x="2593225" y="1535750"/>
            <a:ext cx="3958900" cy="3071350"/>
          </a:xfrm>
          <a:prstGeom prst="rect">
            <a:avLst/>
          </a:prstGeom>
          <a:noFill/>
          <a:ln>
            <a:noFill/>
          </a:ln>
        </p:spPr>
      </p:pic>
      <p:pic>
        <p:nvPicPr>
          <p:cNvPr id="263" name="Google Shape;263;p36"/>
          <p:cNvPicPr preferRelativeResize="0"/>
          <p:nvPr/>
        </p:nvPicPr>
        <p:blipFill>
          <a:blip r:embed="rId4">
            <a:alphaModFix/>
          </a:blip>
          <a:stretch>
            <a:fillRect/>
          </a:stretch>
        </p:blipFill>
        <p:spPr>
          <a:xfrm rot="5400000">
            <a:off x="5689200" y="1585525"/>
            <a:ext cx="3948350" cy="2961250"/>
          </a:xfrm>
          <a:prstGeom prst="rect">
            <a:avLst/>
          </a:prstGeom>
          <a:noFill/>
          <a:ln>
            <a:noFill/>
          </a:ln>
        </p:spPr>
      </p:pic>
      <p:pic>
        <p:nvPicPr>
          <p:cNvPr id="264" name="Google Shape;264;p36"/>
          <p:cNvPicPr preferRelativeResize="0"/>
          <p:nvPr/>
        </p:nvPicPr>
        <p:blipFill>
          <a:blip r:embed="rId5">
            <a:alphaModFix/>
          </a:blip>
          <a:stretch>
            <a:fillRect/>
          </a:stretch>
        </p:blipFill>
        <p:spPr>
          <a:xfrm rot="5400000">
            <a:off x="-492824" y="1592976"/>
            <a:ext cx="3942550" cy="2956900"/>
          </a:xfrm>
          <a:prstGeom prst="rect">
            <a:avLst/>
          </a:prstGeom>
          <a:noFill/>
          <a:ln>
            <a:noFill/>
          </a:ln>
        </p:spPr>
      </p:pic>
      <p:sp>
        <p:nvSpPr>
          <p:cNvPr id="265" name="Google Shape;265;p36"/>
          <p:cNvSpPr txBox="1"/>
          <p:nvPr/>
        </p:nvSpPr>
        <p:spPr>
          <a:xfrm>
            <a:off x="0" y="5050875"/>
            <a:ext cx="2956800" cy="1807200"/>
          </a:xfrm>
          <a:prstGeom prst="rect">
            <a:avLst/>
          </a:prstGeom>
          <a:gradFill>
            <a:gsLst>
              <a:gs pos="0">
                <a:srgbClr val="FABA86"/>
              </a:gs>
              <a:gs pos="100000">
                <a:srgbClr val="E97414"/>
              </a:gs>
            </a:gsLst>
            <a:path path="circle">
              <a:fillToRect b="50%" l="50%" r="50%" t="50%"/>
            </a:path>
            <a:tileRect/>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Students watched videos on their school computers with their own headphones, because of COVID-19, and then solved problems afterwards.</a:t>
            </a:r>
            <a:endParaRPr sz="1800">
              <a:latin typeface="Calibri"/>
              <a:ea typeface="Calibri"/>
              <a:cs typeface="Calibri"/>
              <a:sym typeface="Calibri"/>
            </a:endParaRPr>
          </a:p>
        </p:txBody>
      </p:sp>
      <p:sp>
        <p:nvSpPr>
          <p:cNvPr id="266" name="Google Shape;266;p36"/>
          <p:cNvSpPr txBox="1"/>
          <p:nvPr/>
        </p:nvSpPr>
        <p:spPr>
          <a:xfrm>
            <a:off x="3036975" y="5050900"/>
            <a:ext cx="3071400" cy="1807200"/>
          </a:xfrm>
          <a:prstGeom prst="rect">
            <a:avLst/>
          </a:prstGeom>
          <a:gradFill>
            <a:gsLst>
              <a:gs pos="0">
                <a:srgbClr val="A28DBB"/>
              </a:gs>
              <a:gs pos="100000">
                <a:srgbClr val="615175"/>
              </a:gs>
            </a:gsLst>
            <a:path path="circle">
              <a:fillToRect b="50%" l="50%" r="50%" t="50%"/>
            </a:path>
            <a:tileRect/>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Students learned counting and the value of </a:t>
            </a:r>
            <a:r>
              <a:rPr lang="en-US" sz="1800">
                <a:latin typeface="Calibri"/>
                <a:ea typeface="Calibri"/>
                <a:cs typeface="Calibri"/>
                <a:sym typeface="Calibri"/>
              </a:rPr>
              <a:t>different</a:t>
            </a:r>
            <a:r>
              <a:rPr lang="en-US" sz="1800">
                <a:latin typeface="Calibri"/>
                <a:ea typeface="Calibri"/>
                <a:cs typeface="Calibri"/>
                <a:sym typeface="Calibri"/>
              </a:rPr>
              <a:t> coins through technology by creating a certain amount of money in the piggy bank.</a:t>
            </a:r>
            <a:endParaRPr sz="1800">
              <a:latin typeface="Calibri"/>
              <a:ea typeface="Calibri"/>
              <a:cs typeface="Calibri"/>
              <a:sym typeface="Calibri"/>
            </a:endParaRPr>
          </a:p>
        </p:txBody>
      </p:sp>
      <p:sp>
        <p:nvSpPr>
          <p:cNvPr id="267" name="Google Shape;267;p36"/>
          <p:cNvSpPr txBox="1"/>
          <p:nvPr/>
        </p:nvSpPr>
        <p:spPr>
          <a:xfrm>
            <a:off x="6182750" y="5050900"/>
            <a:ext cx="2961300" cy="1807200"/>
          </a:xfrm>
          <a:prstGeom prst="rect">
            <a:avLst/>
          </a:prstGeom>
          <a:gradFill>
            <a:gsLst>
              <a:gs pos="0">
                <a:srgbClr val="B7CE88"/>
              </a:gs>
              <a:gs pos="100000">
                <a:srgbClr val="768F45"/>
              </a:gs>
            </a:gsLst>
            <a:path path="circle">
              <a:fillToRect b="50%" l="50%" r="50%" t="50%"/>
            </a:path>
            <a:tileRect/>
          </a:gra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latin typeface="Calibri"/>
                <a:ea typeface="Calibri"/>
                <a:cs typeface="Calibri"/>
                <a:sym typeface="Calibri"/>
              </a:rPr>
              <a:t>Students worked with the teacher in small groups and took turns reading parts of the story, but had to have dividers between them because of COVID-19.</a:t>
            </a:r>
            <a:endParaRPr sz="1800">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71" name="Shape 271"/>
        <p:cNvGrpSpPr/>
        <p:nvPr/>
      </p:nvGrpSpPr>
      <p:grpSpPr>
        <a:xfrm>
          <a:off x="0" y="0"/>
          <a:ext cx="0" cy="0"/>
          <a:chOff x="0" y="0"/>
          <a:chExt cx="0" cy="0"/>
        </a:xfrm>
      </p:grpSpPr>
      <p:sp>
        <p:nvSpPr>
          <p:cNvPr id="272" name="Google Shape;272;p37"/>
          <p:cNvSpPr txBox="1"/>
          <p:nvPr>
            <p:ph type="title"/>
          </p:nvPr>
        </p:nvSpPr>
        <p:spPr>
          <a:xfrm>
            <a:off x="457200" y="3768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sz="3600"/>
              <a:t>Shadowing Reflection Summary</a:t>
            </a:r>
            <a:endParaRPr sz="3600"/>
          </a:p>
        </p:txBody>
      </p:sp>
      <p:sp>
        <p:nvSpPr>
          <p:cNvPr id="273" name="Google Shape;273;p37"/>
          <p:cNvSpPr txBox="1"/>
          <p:nvPr>
            <p:ph idx="1" type="body"/>
          </p:nvPr>
        </p:nvSpPr>
        <p:spPr>
          <a:xfrm>
            <a:off x="457200" y="1087000"/>
            <a:ext cx="8229600" cy="394800"/>
          </a:xfrm>
          <a:prstGeom prst="rect">
            <a:avLst/>
          </a:prstGeom>
        </p:spPr>
        <p:txBody>
          <a:bodyPr anchorCtr="0" anchor="b" bIns="45700" lIns="91425" spcFirstLastPara="1" rIns="91425" wrap="square" tIns="45700">
            <a:noAutofit/>
          </a:bodyPr>
          <a:lstStyle/>
          <a:p>
            <a:pPr indent="0" lvl="0" marL="0" rtl="0" algn="ctr">
              <a:spcBef>
                <a:spcPts val="480"/>
              </a:spcBef>
              <a:spcAft>
                <a:spcPts val="0"/>
              </a:spcAft>
              <a:buNone/>
            </a:pPr>
            <a:r>
              <a:rPr lang="en-US" sz="2000" u="sng"/>
              <a:t>Date of Shadow:</a:t>
            </a:r>
            <a:r>
              <a:rPr lang="en-US" sz="2000"/>
              <a:t> November 13, 2020 from 9:00 am to 12:30 pm</a:t>
            </a:r>
            <a:endParaRPr sz="2000"/>
          </a:p>
        </p:txBody>
      </p:sp>
      <p:sp>
        <p:nvSpPr>
          <p:cNvPr id="274" name="Google Shape;274;p37"/>
          <p:cNvSpPr txBox="1"/>
          <p:nvPr/>
        </p:nvSpPr>
        <p:spPr>
          <a:xfrm>
            <a:off x="457200" y="1481800"/>
            <a:ext cx="8229600" cy="4422300"/>
          </a:xfrm>
          <a:prstGeom prst="rect">
            <a:avLst/>
          </a:prstGeom>
          <a:no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lang="en-US" sz="1800">
                <a:latin typeface="Calibri"/>
                <a:ea typeface="Calibri"/>
                <a:cs typeface="Calibri"/>
                <a:sym typeface="Calibri"/>
              </a:rPr>
              <a:t>The first thing that I immediately noticed were the safety precautions put in place due to Covid 19.  Some items included plexiglass between the students, students were required to bring in their headphones, no circle or group activities were completed, and I was unable to be within 6 feet of the students for more than 15 minutes at a time.  I also was unable to attend the clap out rally with the class at the end of the day.</a:t>
            </a:r>
            <a:endParaRPr sz="1800">
              <a:latin typeface="Calibri"/>
              <a:ea typeface="Calibri"/>
              <a:cs typeface="Calibri"/>
              <a:sym typeface="Calibri"/>
            </a:endParaRPr>
          </a:p>
          <a:p>
            <a:pPr indent="457200" lvl="0" marL="0" rtl="0" algn="l">
              <a:spcBef>
                <a:spcPts val="0"/>
              </a:spcBef>
              <a:spcAft>
                <a:spcPts val="0"/>
              </a:spcAft>
              <a:buNone/>
            </a:pPr>
            <a:r>
              <a:t/>
            </a:r>
            <a:endParaRPr sz="1800">
              <a:latin typeface="Calibri"/>
              <a:ea typeface="Calibri"/>
              <a:cs typeface="Calibri"/>
              <a:sym typeface="Calibri"/>
            </a:endParaRPr>
          </a:p>
          <a:p>
            <a:pPr indent="457200" lvl="0" marL="0" rtl="0" algn="l">
              <a:spcBef>
                <a:spcPts val="0"/>
              </a:spcBef>
              <a:spcAft>
                <a:spcPts val="0"/>
              </a:spcAft>
              <a:buNone/>
            </a:pPr>
            <a:r>
              <a:rPr lang="en-US" sz="1800">
                <a:latin typeface="Calibri"/>
                <a:ea typeface="Calibri"/>
                <a:cs typeface="Calibri"/>
                <a:sym typeface="Calibri"/>
              </a:rPr>
              <a:t>My shadowing experience took place on Friday, November 13, 2020 where I shadowed Mrs. Heidi Feehan, a second grade teacher at Otsego Elementary School. Otsego is located in Haskins, Ohio, considering it a rural area school.</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US" sz="1800">
                <a:latin typeface="Calibri"/>
                <a:ea typeface="Calibri"/>
                <a:cs typeface="Calibri"/>
                <a:sym typeface="Calibri"/>
              </a:rPr>
              <a:t>	I shadowed Mrs. Feehan because she has 19 years of teaching elementary school-aged children all in the same district. She ensures her students get the best education possible and cares for every single one of them. I was able to observe her day to day routine, including grading </a:t>
            </a:r>
            <a:r>
              <a:rPr lang="en-US" sz="1800">
                <a:latin typeface="Calibri"/>
                <a:ea typeface="Calibri"/>
                <a:cs typeface="Calibri"/>
                <a:sym typeface="Calibri"/>
              </a:rPr>
              <a:t>student</a:t>
            </a:r>
            <a:r>
              <a:rPr lang="en-US" sz="1800">
                <a:latin typeface="Calibri"/>
                <a:ea typeface="Calibri"/>
                <a:cs typeface="Calibri"/>
                <a:sym typeface="Calibri"/>
              </a:rPr>
              <a:t> papers and how she runs the classroom during a pandemic.</a:t>
            </a:r>
            <a:endParaRPr sz="1800">
              <a:latin typeface="Calibri"/>
              <a:ea typeface="Calibri"/>
              <a:cs typeface="Calibri"/>
              <a:sym typeface="Calibri"/>
            </a:endParaRPr>
          </a:p>
          <a:p>
            <a:pPr indent="0" lvl="0" marL="0" rtl="0" algn="l">
              <a:spcBef>
                <a:spcPts val="0"/>
              </a:spcBef>
              <a:spcAft>
                <a:spcPts val="0"/>
              </a:spcAft>
              <a:buNone/>
            </a:pPr>
            <a:r>
              <a:t/>
            </a:r>
            <a:endParaRPr sz="1800">
              <a:latin typeface="Calibri"/>
              <a:ea typeface="Calibri"/>
              <a:cs typeface="Calibri"/>
              <a:sym typeface="Calibri"/>
            </a:endParaRPr>
          </a:p>
          <a:p>
            <a:pPr indent="0" lvl="0" marL="0" rtl="0" algn="l">
              <a:spcBef>
                <a:spcPts val="0"/>
              </a:spcBef>
              <a:spcAft>
                <a:spcPts val="0"/>
              </a:spcAft>
              <a:buNone/>
            </a:pPr>
            <a:r>
              <a:rPr lang="en-US" sz="1800">
                <a:latin typeface="Calibri"/>
                <a:ea typeface="Calibri"/>
                <a:cs typeface="Calibri"/>
                <a:sym typeface="Calibri"/>
              </a:rPr>
              <a:t>	The Otsego High School football team had a championship game that Friday night. The students were able to create posters for the football players to cheer them on at a </a:t>
            </a:r>
            <a:r>
              <a:rPr lang="en-US" sz="1800">
                <a:latin typeface="Calibri"/>
                <a:ea typeface="Calibri"/>
                <a:cs typeface="Calibri"/>
                <a:sym typeface="Calibri"/>
              </a:rPr>
              <a:t>clap out</a:t>
            </a:r>
            <a:r>
              <a:rPr lang="en-US" sz="1800">
                <a:latin typeface="Calibri"/>
                <a:ea typeface="Calibri"/>
                <a:cs typeface="Calibri"/>
                <a:sym typeface="Calibri"/>
              </a:rPr>
              <a:t> later that day. </a:t>
            </a:r>
            <a:endParaRPr sz="18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78" name="Shape 278"/>
        <p:cNvGrpSpPr/>
        <p:nvPr/>
      </p:nvGrpSpPr>
      <p:grpSpPr>
        <a:xfrm>
          <a:off x="0" y="0"/>
          <a:ext cx="0" cy="0"/>
          <a:chOff x="0" y="0"/>
          <a:chExt cx="0" cy="0"/>
        </a:xfrm>
      </p:grpSpPr>
      <p:sp>
        <p:nvSpPr>
          <p:cNvPr id="279" name="Google Shape;279;p38"/>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Shadowing Reflection</a:t>
            </a:r>
            <a:endParaRPr/>
          </a:p>
        </p:txBody>
      </p:sp>
      <p:sp>
        <p:nvSpPr>
          <p:cNvPr id="280" name="Google Shape;280;p38"/>
          <p:cNvSpPr txBox="1"/>
          <p:nvPr/>
        </p:nvSpPr>
        <p:spPr>
          <a:xfrm>
            <a:off x="895750" y="1986075"/>
            <a:ext cx="7420200" cy="3860100"/>
          </a:xfrm>
          <a:prstGeom prst="rect">
            <a:avLst/>
          </a:prstGeom>
          <a:noFill/>
          <a:ln>
            <a:noFill/>
          </a:ln>
        </p:spPr>
        <p:txBody>
          <a:bodyPr anchorCtr="0" anchor="t" bIns="91425" lIns="91425" spcFirstLastPara="1" rIns="91425" wrap="square" tIns="91425">
            <a:noAutofit/>
          </a:bodyPr>
          <a:lstStyle/>
          <a:p>
            <a:pPr indent="-361950" lvl="0" marL="457200" rtl="0" algn="l">
              <a:spcBef>
                <a:spcPts val="0"/>
              </a:spcBef>
              <a:spcAft>
                <a:spcPts val="0"/>
              </a:spcAft>
              <a:buSzPts val="2100"/>
              <a:buFont typeface="Calibri"/>
              <a:buAutoNum type="arabicPeriod"/>
            </a:pPr>
            <a:r>
              <a:rPr lang="en-US" sz="2100">
                <a:latin typeface="Calibri"/>
                <a:ea typeface="Calibri"/>
                <a:cs typeface="Calibri"/>
                <a:sym typeface="Calibri"/>
              </a:rPr>
              <a:t>She had rewards for students who were on task and were listening in which they could receive prizes from collecting enough rewards.</a:t>
            </a:r>
            <a:endParaRPr sz="2100">
              <a:latin typeface="Calibri"/>
              <a:ea typeface="Calibri"/>
              <a:cs typeface="Calibri"/>
              <a:sym typeface="Calibri"/>
            </a:endParaRPr>
          </a:p>
          <a:p>
            <a:pPr indent="-361950" lvl="0" marL="457200" rtl="0" algn="l">
              <a:spcBef>
                <a:spcPts val="0"/>
              </a:spcBef>
              <a:spcAft>
                <a:spcPts val="0"/>
              </a:spcAft>
              <a:buSzPts val="2100"/>
              <a:buFont typeface="Calibri"/>
              <a:buAutoNum type="arabicPeriod"/>
            </a:pPr>
            <a:r>
              <a:rPr lang="en-US" sz="2100">
                <a:latin typeface="Calibri"/>
                <a:ea typeface="Calibri"/>
                <a:cs typeface="Calibri"/>
                <a:sym typeface="Calibri"/>
              </a:rPr>
              <a:t>The curriculum seemed age-appropriate and they were challenged, but not to a difficult extent. </a:t>
            </a:r>
            <a:endParaRPr sz="2100">
              <a:latin typeface="Calibri"/>
              <a:ea typeface="Calibri"/>
              <a:cs typeface="Calibri"/>
              <a:sym typeface="Calibri"/>
            </a:endParaRPr>
          </a:p>
          <a:p>
            <a:pPr indent="-361950" lvl="0" marL="457200" rtl="0" algn="l">
              <a:spcBef>
                <a:spcPts val="0"/>
              </a:spcBef>
              <a:spcAft>
                <a:spcPts val="0"/>
              </a:spcAft>
              <a:buSzPts val="2100"/>
              <a:buFont typeface="Calibri"/>
              <a:buAutoNum type="arabicPeriod"/>
            </a:pPr>
            <a:r>
              <a:rPr lang="en-US" sz="2100">
                <a:latin typeface="Calibri"/>
                <a:ea typeface="Calibri"/>
                <a:cs typeface="Calibri"/>
                <a:sym typeface="Calibri"/>
              </a:rPr>
              <a:t>She took turns having the children count the coins and their values and had them do lots of silent work, especially because of COVID-19.</a:t>
            </a:r>
            <a:endParaRPr sz="2100">
              <a:latin typeface="Calibri"/>
              <a:ea typeface="Calibri"/>
              <a:cs typeface="Calibri"/>
              <a:sym typeface="Calibri"/>
            </a:endParaRPr>
          </a:p>
          <a:p>
            <a:pPr indent="-361950" lvl="0" marL="457200" rtl="0" algn="l">
              <a:spcBef>
                <a:spcPts val="0"/>
              </a:spcBef>
              <a:spcAft>
                <a:spcPts val="0"/>
              </a:spcAft>
              <a:buSzPts val="2100"/>
              <a:buFont typeface="Calibri"/>
              <a:buAutoNum type="arabicPeriod"/>
            </a:pPr>
            <a:r>
              <a:rPr lang="en-US" sz="2100">
                <a:latin typeface="Calibri"/>
                <a:ea typeface="Calibri"/>
                <a:cs typeface="Calibri"/>
                <a:sym typeface="Calibri"/>
              </a:rPr>
              <a:t>She had a schedule on the board of what they are expected to be doing, and they know the daily routine by memory.</a:t>
            </a:r>
            <a:endParaRPr sz="21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84" name="Shape 284"/>
        <p:cNvGrpSpPr/>
        <p:nvPr/>
      </p:nvGrpSpPr>
      <p:grpSpPr>
        <a:xfrm>
          <a:off x="0" y="0"/>
          <a:ext cx="0" cy="0"/>
          <a:chOff x="0" y="0"/>
          <a:chExt cx="0" cy="0"/>
        </a:xfrm>
      </p:grpSpPr>
      <p:sp>
        <p:nvSpPr>
          <p:cNvPr id="285" name="Google Shape;285;p39"/>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Otsego Local Schools</a:t>
            </a:r>
            <a:endParaRPr/>
          </a:p>
        </p:txBody>
      </p:sp>
      <p:sp>
        <p:nvSpPr>
          <p:cNvPr id="286" name="Google Shape;286;p39"/>
          <p:cNvSpPr txBox="1"/>
          <p:nvPr/>
        </p:nvSpPr>
        <p:spPr>
          <a:xfrm>
            <a:off x="1053450" y="1545475"/>
            <a:ext cx="7037100" cy="517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dk1"/>
                </a:solidFill>
                <a:latin typeface="Comic Sans MS"/>
                <a:ea typeface="Comic Sans MS"/>
                <a:cs typeface="Comic Sans MS"/>
                <a:sym typeface="Comic Sans MS"/>
              </a:rPr>
              <a:t>Shelby spent the morning in our 2nd grade classroom. She walked around and talked/interacted with the students.</a:t>
            </a:r>
            <a:endParaRPr sz="21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US" sz="2100">
                <a:solidFill>
                  <a:schemeClr val="dk1"/>
                </a:solidFill>
                <a:latin typeface="Comic Sans MS"/>
                <a:ea typeface="Comic Sans MS"/>
                <a:cs typeface="Comic Sans MS"/>
                <a:sym typeface="Comic Sans MS"/>
              </a:rPr>
              <a:t>She also checked math homework for me and hung student work on a bulletin board.</a:t>
            </a:r>
            <a:endParaRPr sz="21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US" sz="2100">
                <a:solidFill>
                  <a:schemeClr val="dk1"/>
                </a:solidFill>
                <a:latin typeface="Comic Sans MS"/>
                <a:ea typeface="Comic Sans MS"/>
                <a:cs typeface="Comic Sans MS"/>
                <a:sym typeface="Comic Sans MS"/>
              </a:rPr>
              <a:t>She was delightful and she is always welcome to spend time in our classroom!</a:t>
            </a:r>
            <a:endParaRPr sz="21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US" sz="2100">
                <a:solidFill>
                  <a:schemeClr val="dk1"/>
                </a:solidFill>
                <a:latin typeface="Comic Sans MS"/>
                <a:ea typeface="Comic Sans MS"/>
                <a:cs typeface="Comic Sans MS"/>
                <a:sym typeface="Comic Sans MS"/>
              </a:rPr>
              <a:t>Thank you!</a:t>
            </a:r>
            <a:endParaRPr sz="21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US" sz="2100">
                <a:solidFill>
                  <a:schemeClr val="dk1"/>
                </a:solidFill>
                <a:latin typeface="Comic Sans MS"/>
                <a:ea typeface="Comic Sans MS"/>
                <a:cs typeface="Comic Sans MS"/>
                <a:sym typeface="Comic Sans MS"/>
              </a:rPr>
              <a:t>Heidi Feehan</a:t>
            </a:r>
            <a:endParaRPr sz="2100">
              <a:solidFill>
                <a:schemeClr val="dk1"/>
              </a:solidFill>
              <a:latin typeface="Comic Sans MS"/>
              <a:ea typeface="Comic Sans MS"/>
              <a:cs typeface="Comic Sans MS"/>
              <a:sym typeface="Comic Sans MS"/>
            </a:endParaRPr>
          </a:p>
          <a:p>
            <a:pPr indent="0" lvl="0" marL="0" rtl="0" algn="l">
              <a:spcBef>
                <a:spcPts val="0"/>
              </a:spcBef>
              <a:spcAft>
                <a:spcPts val="0"/>
              </a:spcAft>
              <a:buNone/>
            </a:pPr>
            <a:r>
              <a:t/>
            </a:r>
            <a:endParaRPr sz="2100">
              <a:solidFill>
                <a:schemeClr val="dk1"/>
              </a:solidFill>
            </a:endParaRPr>
          </a:p>
          <a:p>
            <a:pPr indent="0" lvl="0" marL="0" rtl="0" algn="l">
              <a:spcBef>
                <a:spcPts val="0"/>
              </a:spcBef>
              <a:spcAft>
                <a:spcPts val="0"/>
              </a:spcAft>
              <a:buNone/>
            </a:pPr>
            <a:r>
              <a:rPr lang="en-US" sz="2100">
                <a:solidFill>
                  <a:schemeClr val="dk1"/>
                </a:solidFill>
              </a:rPr>
              <a:t>--</a:t>
            </a:r>
            <a:endParaRPr sz="2100">
              <a:solidFill>
                <a:schemeClr val="dk1"/>
              </a:solidFill>
            </a:endParaRPr>
          </a:p>
          <a:p>
            <a:pPr indent="0" lvl="0" marL="0" rtl="0" algn="l">
              <a:lnSpc>
                <a:spcPct val="115000"/>
              </a:lnSpc>
              <a:spcBef>
                <a:spcPts val="0"/>
              </a:spcBef>
              <a:spcAft>
                <a:spcPts val="0"/>
              </a:spcAft>
              <a:buNone/>
            </a:pPr>
            <a:r>
              <a:rPr b="1" lang="en-US" sz="2100">
                <a:latin typeface="Comic Sans MS"/>
                <a:ea typeface="Comic Sans MS"/>
                <a:cs typeface="Comic Sans MS"/>
                <a:sym typeface="Comic Sans MS"/>
              </a:rPr>
              <a:t>Heidi Feehan</a:t>
            </a:r>
            <a:endParaRPr b="1" sz="2100">
              <a:latin typeface="Comic Sans MS"/>
              <a:ea typeface="Comic Sans MS"/>
              <a:cs typeface="Comic Sans MS"/>
              <a:sym typeface="Comic Sans MS"/>
            </a:endParaRPr>
          </a:p>
          <a:p>
            <a:pPr indent="0" lvl="0" marL="0" rtl="0" algn="l">
              <a:lnSpc>
                <a:spcPct val="115000"/>
              </a:lnSpc>
              <a:spcBef>
                <a:spcPts val="0"/>
              </a:spcBef>
              <a:spcAft>
                <a:spcPts val="0"/>
              </a:spcAft>
              <a:buNone/>
            </a:pPr>
            <a:r>
              <a:rPr lang="en-US" sz="2100">
                <a:latin typeface="Comic Sans MS"/>
                <a:ea typeface="Comic Sans MS"/>
                <a:cs typeface="Comic Sans MS"/>
                <a:sym typeface="Comic Sans MS"/>
              </a:rPr>
              <a:t>2nd Grade Teacher</a:t>
            </a:r>
            <a:endParaRPr sz="2100">
              <a:latin typeface="Comic Sans MS"/>
              <a:ea typeface="Comic Sans MS"/>
              <a:cs typeface="Comic Sans MS"/>
              <a:sym typeface="Comic Sans MS"/>
            </a:endParaRPr>
          </a:p>
          <a:p>
            <a:pPr indent="0" lvl="0" marL="0" rtl="0" algn="l">
              <a:lnSpc>
                <a:spcPct val="115000"/>
              </a:lnSpc>
              <a:spcBef>
                <a:spcPts val="0"/>
              </a:spcBef>
              <a:spcAft>
                <a:spcPts val="0"/>
              </a:spcAft>
              <a:buNone/>
            </a:pPr>
            <a:r>
              <a:rPr lang="en-US" sz="2100">
                <a:latin typeface="Comic Sans MS"/>
                <a:ea typeface="Comic Sans MS"/>
                <a:cs typeface="Comic Sans MS"/>
                <a:sym typeface="Comic Sans MS"/>
              </a:rPr>
              <a:t>Otsego Local Schools</a:t>
            </a:r>
            <a:endParaRPr sz="2100">
              <a:latin typeface="Comic Sans MS"/>
              <a:ea typeface="Comic Sans MS"/>
              <a:cs typeface="Comic Sans MS"/>
              <a:sym typeface="Comic Sans MS"/>
            </a:endParaRPr>
          </a:p>
          <a:p>
            <a:pPr indent="0" lvl="0" marL="0" rtl="0" algn="l">
              <a:lnSpc>
                <a:spcPct val="115000"/>
              </a:lnSpc>
              <a:spcBef>
                <a:spcPts val="0"/>
              </a:spcBef>
              <a:spcAft>
                <a:spcPts val="0"/>
              </a:spcAft>
              <a:buNone/>
            </a:pPr>
            <a:r>
              <a:rPr lang="en-US" sz="2100">
                <a:latin typeface="Comic Sans MS"/>
                <a:ea typeface="Comic Sans MS"/>
                <a:cs typeface="Comic Sans MS"/>
                <a:sym typeface="Comic Sans MS"/>
              </a:rPr>
              <a:t>hfeehan@otsegoknights.org</a:t>
            </a:r>
            <a:endParaRPr sz="2100">
              <a:latin typeface="Comic Sans MS"/>
              <a:ea typeface="Comic Sans MS"/>
              <a:cs typeface="Comic Sans MS"/>
              <a:sym typeface="Comic Sans M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90" name="Shape 290"/>
        <p:cNvGrpSpPr/>
        <p:nvPr/>
      </p:nvGrpSpPr>
      <p:grpSpPr>
        <a:xfrm>
          <a:off x="0" y="0"/>
          <a:ext cx="0" cy="0"/>
          <a:chOff x="0" y="0"/>
          <a:chExt cx="0" cy="0"/>
        </a:xfrm>
      </p:grpSpPr>
      <p:sp>
        <p:nvSpPr>
          <p:cNvPr id="291" name="Google Shape;291;p40"/>
          <p:cNvSpPr txBox="1"/>
          <p:nvPr/>
        </p:nvSpPr>
        <p:spPr>
          <a:xfrm>
            <a:off x="483275" y="1760525"/>
            <a:ext cx="8429400" cy="4556100"/>
          </a:xfrm>
          <a:prstGeom prst="rect">
            <a:avLst/>
          </a:prstGeom>
          <a:noFill/>
          <a:ln>
            <a:noFill/>
          </a:ln>
        </p:spPr>
        <p:txBody>
          <a:bodyPr anchorCtr="0" anchor="t" bIns="91425" lIns="91425" spcFirstLastPara="1" rIns="91425" wrap="square" tIns="91425">
            <a:spAutoFit/>
          </a:bodyPr>
          <a:lstStyle/>
          <a:p>
            <a:pPr indent="0" lvl="0" marL="0" rtl="0" algn="just">
              <a:spcBef>
                <a:spcPts val="0"/>
              </a:spcBef>
              <a:spcAft>
                <a:spcPts val="0"/>
              </a:spcAft>
              <a:buNone/>
            </a:pPr>
            <a:r>
              <a:rPr lang="en-US" sz="1200">
                <a:solidFill>
                  <a:schemeClr val="dk1"/>
                </a:solidFill>
                <a:latin typeface="Times New Roman"/>
                <a:ea typeface="Times New Roman"/>
                <a:cs typeface="Times New Roman"/>
                <a:sym typeface="Times New Roman"/>
              </a:rPr>
              <a:t>November 12</a:t>
            </a:r>
            <a:r>
              <a:rPr lang="en-US" sz="1200">
                <a:solidFill>
                  <a:schemeClr val="dk1"/>
                </a:solidFill>
                <a:latin typeface="Times New Roman"/>
                <a:ea typeface="Times New Roman"/>
                <a:cs typeface="Times New Roman"/>
                <a:sym typeface="Times New Roman"/>
              </a:rPr>
              <a:t>, 2020</a:t>
            </a:r>
            <a:endParaRPr sz="1200">
              <a:solidFill>
                <a:schemeClr val="dk1"/>
              </a:solidFill>
              <a:latin typeface="Times New Roman"/>
              <a:ea typeface="Times New Roman"/>
              <a:cs typeface="Times New Roman"/>
              <a:sym typeface="Times New Roman"/>
            </a:endParaRPr>
          </a:p>
          <a:p>
            <a:pPr indent="0" lvl="0" marL="0" rtl="0" algn="just">
              <a:spcBef>
                <a:spcPts val="0"/>
              </a:spcBef>
              <a:spcAft>
                <a:spcPts val="0"/>
              </a:spcAft>
              <a:buNone/>
            </a:pPr>
            <a:r>
              <a:t/>
            </a:r>
            <a:endParaRPr sz="1200">
              <a:solidFill>
                <a:schemeClr val="dk1"/>
              </a:solidFill>
              <a:latin typeface="Comic Sans MS"/>
              <a:ea typeface="Comic Sans MS"/>
              <a:cs typeface="Comic Sans MS"/>
              <a:sym typeface="Comic Sans MS"/>
            </a:endParaRPr>
          </a:p>
          <a:p>
            <a:pPr indent="0" lvl="0" marL="0" rtl="0" algn="just">
              <a:spcBef>
                <a:spcPts val="0"/>
              </a:spcBef>
              <a:spcAft>
                <a:spcPts val="0"/>
              </a:spcAft>
              <a:buNone/>
            </a:pPr>
            <a:r>
              <a:t/>
            </a:r>
            <a:endParaRPr sz="1000">
              <a:solidFill>
                <a:schemeClr val="dk1"/>
              </a:solidFill>
              <a:latin typeface="Comic Sans MS"/>
              <a:ea typeface="Comic Sans MS"/>
              <a:cs typeface="Comic Sans MS"/>
              <a:sym typeface="Comic Sans MS"/>
            </a:endParaRPr>
          </a:p>
          <a:p>
            <a:pPr indent="0" lvl="0" marL="0" rtl="0" algn="l">
              <a:spcBef>
                <a:spcPts val="0"/>
              </a:spcBef>
              <a:spcAft>
                <a:spcPts val="0"/>
              </a:spcAft>
              <a:buNone/>
            </a:pPr>
            <a:r>
              <a:rPr lang="en-US" sz="1200">
                <a:solidFill>
                  <a:schemeClr val="dk1"/>
                </a:solidFill>
                <a:latin typeface="Times"/>
                <a:ea typeface="Times"/>
                <a:cs typeface="Times"/>
                <a:sym typeface="Times"/>
              </a:rPr>
              <a:t>Dear Whom It May Concern,</a:t>
            </a:r>
            <a:endParaRPr sz="1200">
              <a:solidFill>
                <a:schemeClr val="dk1"/>
              </a:solidFill>
              <a:latin typeface="Times"/>
              <a:ea typeface="Times"/>
              <a:cs typeface="Times"/>
              <a:sym typeface="Times"/>
            </a:endParaRPr>
          </a:p>
          <a:p>
            <a:pPr indent="0" lvl="0" marL="0" rtl="0" algn="l">
              <a:spcBef>
                <a:spcPts val="0"/>
              </a:spcBef>
              <a:spcAft>
                <a:spcPts val="0"/>
              </a:spcAft>
              <a:buNone/>
            </a:pPr>
            <a:r>
              <a:t/>
            </a:r>
            <a:endParaRPr sz="1200">
              <a:solidFill>
                <a:schemeClr val="dk1"/>
              </a:solidFill>
              <a:latin typeface="Times"/>
              <a:ea typeface="Times"/>
              <a:cs typeface="Times"/>
              <a:sym typeface="Times"/>
            </a:endParaRPr>
          </a:p>
          <a:p>
            <a:pPr indent="0" lvl="0" marL="0" rtl="0" algn="l">
              <a:spcBef>
                <a:spcPts val="0"/>
              </a:spcBef>
              <a:spcAft>
                <a:spcPts val="0"/>
              </a:spcAft>
              <a:buNone/>
            </a:pPr>
            <a:r>
              <a:rPr lang="en-US" sz="1200">
                <a:solidFill>
                  <a:schemeClr val="dk1"/>
                </a:solidFill>
                <a:latin typeface="Times"/>
                <a:ea typeface="Times"/>
                <a:cs typeface="Times"/>
                <a:sym typeface="Times"/>
              </a:rPr>
              <a:t>	My name is Ashley Thorp and I am the Head Preschool Teacher at Penta Early Learning Center.  I am writing to confirm that Shelby Roe completed a shadow experience in my preschool classroom.  Shelby was able to observe the daily activities and schedule.  After a while, she was then able to create her own activities and run the classroom independently.  In the room, aiding her, she had a classroom helper and myself.  Shelby was able to create a hands on and interactive lesson plans.  Before her teaching day, Shelby was able to meet with me and discuss how to approach each lesson to be the best teacher for the students.  </a:t>
            </a:r>
            <a:endParaRPr sz="1200">
              <a:solidFill>
                <a:schemeClr val="dk1"/>
              </a:solidFill>
              <a:latin typeface="Times"/>
              <a:ea typeface="Times"/>
              <a:cs typeface="Times"/>
              <a:sym typeface="Times"/>
            </a:endParaRPr>
          </a:p>
          <a:p>
            <a:pPr indent="0" lvl="0" marL="0" rtl="0" algn="l">
              <a:spcBef>
                <a:spcPts val="0"/>
              </a:spcBef>
              <a:spcAft>
                <a:spcPts val="0"/>
              </a:spcAft>
              <a:buNone/>
            </a:pPr>
            <a:r>
              <a:t/>
            </a:r>
            <a:endParaRPr sz="1200">
              <a:solidFill>
                <a:schemeClr val="dk1"/>
              </a:solidFill>
              <a:latin typeface="Times"/>
              <a:ea typeface="Times"/>
              <a:cs typeface="Times"/>
              <a:sym typeface="Times"/>
            </a:endParaRPr>
          </a:p>
          <a:p>
            <a:pPr indent="0" lvl="0" marL="0" rtl="0" algn="l">
              <a:spcBef>
                <a:spcPts val="0"/>
              </a:spcBef>
              <a:spcAft>
                <a:spcPts val="0"/>
              </a:spcAft>
              <a:buNone/>
            </a:pPr>
            <a:r>
              <a:rPr lang="en-US" sz="1200">
                <a:solidFill>
                  <a:schemeClr val="dk1"/>
                </a:solidFill>
                <a:latin typeface="Times"/>
                <a:ea typeface="Times"/>
                <a:cs typeface="Times"/>
                <a:sym typeface="Times"/>
              </a:rPr>
              <a:t>	Shelby worked kindly with all of the children and understood that sometimes things just do not go as planned.  Shelby showed great flexibility during these times.  This experience gave her the opportunity to see what happens in a preschool classroom as well as what all the responsibilities are as a head preschool teacher.  </a:t>
            </a:r>
            <a:endParaRPr sz="1200">
              <a:solidFill>
                <a:schemeClr val="dk1"/>
              </a:solidFill>
              <a:latin typeface="Times"/>
              <a:ea typeface="Times"/>
              <a:cs typeface="Times"/>
              <a:sym typeface="Times"/>
            </a:endParaRPr>
          </a:p>
          <a:p>
            <a:pPr indent="0" lvl="0" marL="0" rtl="0" algn="l">
              <a:spcBef>
                <a:spcPts val="0"/>
              </a:spcBef>
              <a:spcAft>
                <a:spcPts val="0"/>
              </a:spcAft>
              <a:buNone/>
            </a:pPr>
            <a:r>
              <a:t/>
            </a:r>
            <a:endParaRPr sz="1200">
              <a:solidFill>
                <a:schemeClr val="dk1"/>
              </a:solidFill>
              <a:latin typeface="Times"/>
              <a:ea typeface="Times"/>
              <a:cs typeface="Times"/>
              <a:sym typeface="Times"/>
            </a:endParaRPr>
          </a:p>
          <a:p>
            <a:pPr indent="0" lvl="0" marL="0" rtl="0" algn="l">
              <a:spcBef>
                <a:spcPts val="0"/>
              </a:spcBef>
              <a:spcAft>
                <a:spcPts val="0"/>
              </a:spcAft>
              <a:buNone/>
            </a:pPr>
            <a:r>
              <a:t/>
            </a:r>
            <a:endParaRPr sz="1200">
              <a:solidFill>
                <a:schemeClr val="dk1"/>
              </a:solidFill>
              <a:latin typeface="Times"/>
              <a:ea typeface="Times"/>
              <a:cs typeface="Times"/>
              <a:sym typeface="Times"/>
            </a:endParaRPr>
          </a:p>
          <a:p>
            <a:pPr indent="0" lvl="0" marL="0" rtl="0" algn="l">
              <a:spcBef>
                <a:spcPts val="0"/>
              </a:spcBef>
              <a:spcAft>
                <a:spcPts val="0"/>
              </a:spcAft>
              <a:buNone/>
            </a:pPr>
            <a:r>
              <a:t/>
            </a:r>
            <a:endParaRPr sz="1200">
              <a:solidFill>
                <a:schemeClr val="dk1"/>
              </a:solidFill>
              <a:latin typeface="Times"/>
              <a:ea typeface="Times"/>
              <a:cs typeface="Times"/>
              <a:sym typeface="Times"/>
            </a:endParaRPr>
          </a:p>
          <a:p>
            <a:pPr indent="0" lvl="0" marL="0" rtl="0" algn="l">
              <a:spcBef>
                <a:spcPts val="0"/>
              </a:spcBef>
              <a:spcAft>
                <a:spcPts val="0"/>
              </a:spcAft>
              <a:buNone/>
            </a:pPr>
            <a:r>
              <a:rPr lang="en-US" sz="1200">
                <a:solidFill>
                  <a:schemeClr val="dk1"/>
                </a:solidFill>
                <a:latin typeface="Times"/>
                <a:ea typeface="Times"/>
                <a:cs typeface="Times"/>
                <a:sym typeface="Times"/>
              </a:rPr>
              <a:t>Sincerely,</a:t>
            </a:r>
            <a:endParaRPr sz="1200">
              <a:solidFill>
                <a:schemeClr val="dk1"/>
              </a:solidFill>
              <a:latin typeface="Times"/>
              <a:ea typeface="Times"/>
              <a:cs typeface="Times"/>
              <a:sym typeface="Times"/>
            </a:endParaRPr>
          </a:p>
          <a:p>
            <a:pPr indent="0" lvl="0" marL="0" rtl="0" algn="l">
              <a:spcBef>
                <a:spcPts val="0"/>
              </a:spcBef>
              <a:spcAft>
                <a:spcPts val="0"/>
              </a:spcAft>
              <a:buNone/>
            </a:pPr>
            <a:r>
              <a:t/>
            </a:r>
            <a:endParaRPr sz="1200">
              <a:solidFill>
                <a:schemeClr val="dk1"/>
              </a:solidFill>
              <a:latin typeface="Times"/>
              <a:ea typeface="Times"/>
              <a:cs typeface="Times"/>
              <a:sym typeface="Times"/>
            </a:endParaRPr>
          </a:p>
          <a:p>
            <a:pPr indent="0" lvl="0" marL="0" rtl="0" algn="l">
              <a:spcBef>
                <a:spcPts val="0"/>
              </a:spcBef>
              <a:spcAft>
                <a:spcPts val="0"/>
              </a:spcAft>
              <a:buNone/>
            </a:pPr>
            <a:r>
              <a:rPr lang="en-US" sz="1200">
                <a:solidFill>
                  <a:schemeClr val="dk1"/>
                </a:solidFill>
                <a:latin typeface="Times"/>
                <a:ea typeface="Times"/>
                <a:cs typeface="Times"/>
                <a:sym typeface="Times"/>
              </a:rPr>
              <a:t>Ashley Thorp</a:t>
            </a:r>
            <a:endParaRPr sz="1200">
              <a:solidFill>
                <a:schemeClr val="dk1"/>
              </a:solidFill>
              <a:latin typeface="Times"/>
              <a:ea typeface="Times"/>
              <a:cs typeface="Times"/>
              <a:sym typeface="Times"/>
            </a:endParaRPr>
          </a:p>
          <a:p>
            <a:pPr indent="0" lvl="0" marL="0" rtl="0" algn="l">
              <a:spcBef>
                <a:spcPts val="0"/>
              </a:spcBef>
              <a:spcAft>
                <a:spcPts val="0"/>
              </a:spcAft>
              <a:buNone/>
            </a:pPr>
            <a:r>
              <a:rPr lang="en-US" sz="1200">
                <a:solidFill>
                  <a:schemeClr val="dk1"/>
                </a:solidFill>
                <a:latin typeface="Times"/>
                <a:ea typeface="Times"/>
                <a:cs typeface="Times"/>
                <a:sym typeface="Times"/>
              </a:rPr>
              <a:t>PreSchool Technician</a:t>
            </a:r>
            <a:endParaRPr sz="1200">
              <a:solidFill>
                <a:schemeClr val="dk1"/>
              </a:solidFill>
              <a:latin typeface="Times"/>
              <a:ea typeface="Times"/>
              <a:cs typeface="Times"/>
              <a:sym typeface="Times"/>
            </a:endParaRPr>
          </a:p>
          <a:p>
            <a:pPr indent="0" lvl="0" marL="0" rtl="0" algn="l">
              <a:spcBef>
                <a:spcPts val="0"/>
              </a:spcBef>
              <a:spcAft>
                <a:spcPts val="0"/>
              </a:spcAft>
              <a:buNone/>
            </a:pPr>
            <a:r>
              <a:rPr lang="en-US" sz="1200">
                <a:solidFill>
                  <a:schemeClr val="dk1"/>
                </a:solidFill>
                <a:latin typeface="Times"/>
                <a:ea typeface="Times"/>
                <a:cs typeface="Times"/>
                <a:sym typeface="Times"/>
              </a:rPr>
              <a:t>Penta Career Center</a:t>
            </a:r>
            <a:endParaRPr sz="1200">
              <a:solidFill>
                <a:schemeClr val="dk1"/>
              </a:solidFill>
              <a:latin typeface="Times"/>
              <a:ea typeface="Times"/>
              <a:cs typeface="Times"/>
              <a:sym typeface="Times"/>
            </a:endParaRPr>
          </a:p>
          <a:p>
            <a:pPr indent="0" lvl="0" marL="0" rtl="0" algn="l">
              <a:spcBef>
                <a:spcPts val="0"/>
              </a:spcBef>
              <a:spcAft>
                <a:spcPts val="0"/>
              </a:spcAft>
              <a:buNone/>
            </a:pPr>
            <a:r>
              <a:rPr lang="en-US" sz="1200">
                <a:solidFill>
                  <a:schemeClr val="dk1"/>
                </a:solidFill>
                <a:latin typeface="Times"/>
                <a:ea typeface="Times"/>
                <a:cs typeface="Times"/>
                <a:sym typeface="Times"/>
              </a:rPr>
              <a:t>athorp@pentacc.org</a:t>
            </a:r>
            <a:endParaRPr sz="1200">
              <a:solidFill>
                <a:schemeClr val="dk1"/>
              </a:solidFill>
              <a:latin typeface="Times"/>
              <a:ea typeface="Times"/>
              <a:cs typeface="Times"/>
              <a:sym typeface="Times"/>
            </a:endParaRPr>
          </a:p>
          <a:p>
            <a:pPr indent="0" lvl="0" marL="0" rtl="0" algn="just">
              <a:spcBef>
                <a:spcPts val="0"/>
              </a:spcBef>
              <a:spcAft>
                <a:spcPts val="0"/>
              </a:spcAft>
              <a:buNone/>
            </a:pPr>
            <a:r>
              <a:t/>
            </a:r>
            <a:endParaRPr sz="1000">
              <a:solidFill>
                <a:schemeClr val="dk1"/>
              </a:solidFill>
              <a:latin typeface="Comic Sans MS"/>
              <a:ea typeface="Comic Sans MS"/>
              <a:cs typeface="Comic Sans MS"/>
              <a:sym typeface="Comic Sans MS"/>
            </a:endParaRPr>
          </a:p>
        </p:txBody>
      </p:sp>
      <p:pic>
        <p:nvPicPr>
          <p:cNvPr id="292" name="Google Shape;292;p40"/>
          <p:cNvPicPr preferRelativeResize="0"/>
          <p:nvPr/>
        </p:nvPicPr>
        <p:blipFill>
          <a:blip r:embed="rId3">
            <a:alphaModFix/>
          </a:blip>
          <a:stretch>
            <a:fillRect/>
          </a:stretch>
        </p:blipFill>
        <p:spPr>
          <a:xfrm>
            <a:off x="926925" y="140875"/>
            <a:ext cx="6731425" cy="13335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96" name="Shape 296"/>
        <p:cNvGrpSpPr/>
        <p:nvPr/>
      </p:nvGrpSpPr>
      <p:grpSpPr>
        <a:xfrm>
          <a:off x="0" y="0"/>
          <a:ext cx="0" cy="0"/>
          <a:chOff x="0" y="0"/>
          <a:chExt cx="0" cy="0"/>
        </a:xfrm>
      </p:grpSpPr>
      <p:sp>
        <p:nvSpPr>
          <p:cNvPr id="297" name="Google Shape;297;p41"/>
          <p:cNvSpPr txBox="1"/>
          <p:nvPr/>
        </p:nvSpPr>
        <p:spPr>
          <a:xfrm>
            <a:off x="0" y="0"/>
            <a:ext cx="9144000" cy="656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US" sz="1100">
                <a:solidFill>
                  <a:schemeClr val="dk1"/>
                </a:solidFill>
              </a:rPr>
              <a:t>February 8, 2021</a:t>
            </a:r>
            <a:endParaRPr sz="1100">
              <a:solidFill>
                <a:schemeClr val="dk1"/>
              </a:solidFill>
            </a:endParaRPr>
          </a:p>
          <a:p>
            <a:pPr indent="0" lvl="0" marL="0" rtl="0" algn="l">
              <a:lnSpc>
                <a:spcPct val="115000"/>
              </a:lnSpc>
              <a:spcBef>
                <a:spcPts val="1200"/>
              </a:spcBef>
              <a:spcAft>
                <a:spcPts val="0"/>
              </a:spcAft>
              <a:buNone/>
            </a:pPr>
            <a:r>
              <a:rPr lang="en-US" sz="1100">
                <a:solidFill>
                  <a:schemeClr val="dk1"/>
                </a:solidFill>
              </a:rPr>
              <a:t> To Whom It May Concern,</a:t>
            </a:r>
            <a:endParaRPr sz="1100">
              <a:solidFill>
                <a:schemeClr val="dk1"/>
              </a:solidFill>
            </a:endParaRPr>
          </a:p>
          <a:p>
            <a:pPr indent="457200" lvl="0" marL="0" rtl="0" algn="l">
              <a:lnSpc>
                <a:spcPct val="115000"/>
              </a:lnSpc>
              <a:spcBef>
                <a:spcPts val="1200"/>
              </a:spcBef>
              <a:spcAft>
                <a:spcPts val="0"/>
              </a:spcAft>
              <a:buNone/>
            </a:pPr>
            <a:r>
              <a:rPr lang="en-US" sz="1100">
                <a:solidFill>
                  <a:schemeClr val="dk1"/>
                </a:solidFill>
              </a:rPr>
              <a:t>Shelby Roe has been a student in the Early Childhood Education Program for one year.  As a junior student, she is currently working on gaining the skills and background knowledge needed to become an effective preschool teacher.</a:t>
            </a:r>
            <a:endParaRPr sz="1100">
              <a:solidFill>
                <a:schemeClr val="dk1"/>
              </a:solidFill>
            </a:endParaRPr>
          </a:p>
          <a:p>
            <a:pPr indent="0" lvl="0" marL="0" rtl="0" algn="l">
              <a:lnSpc>
                <a:spcPct val="115000"/>
              </a:lnSpc>
              <a:spcBef>
                <a:spcPts val="1200"/>
              </a:spcBef>
              <a:spcAft>
                <a:spcPts val="0"/>
              </a:spcAft>
              <a:buNone/>
            </a:pPr>
            <a:r>
              <a:rPr lang="en-US" sz="1100">
                <a:solidFill>
                  <a:schemeClr val="dk1"/>
                </a:solidFill>
              </a:rPr>
              <a:t> 	This year Shelby is observing in the infant classroom at Penta Career Center.  During this time Mrs. Shumpert, the infant teacher, is mentoring her.  This experience allows her to learn how to complete and implement lesson plan activities for infants and toddlers as well as learn basic care and routine activities.  </a:t>
            </a:r>
            <a:endParaRPr sz="1100">
              <a:solidFill>
                <a:schemeClr val="dk1"/>
              </a:solidFill>
            </a:endParaRPr>
          </a:p>
          <a:p>
            <a:pPr indent="0" lvl="0" marL="0" rtl="0" algn="l">
              <a:lnSpc>
                <a:spcPct val="115000"/>
              </a:lnSpc>
              <a:spcBef>
                <a:spcPts val="1200"/>
              </a:spcBef>
              <a:spcAft>
                <a:spcPts val="0"/>
              </a:spcAft>
              <a:buNone/>
            </a:pPr>
            <a:r>
              <a:rPr lang="en-US" sz="1100">
                <a:solidFill>
                  <a:schemeClr val="dk1"/>
                </a:solidFill>
              </a:rPr>
              <a:t> 	She also is observing in the preschool classroom at Penta Career Center.   During this time Mrs. Thorp, the preschool teacher, is mentoring her.  In the preschool classroom, she is learning how to complete and implement lesson plan activities for preschoolers as well as gain a clear understanding of preschool licensing requirements. </a:t>
            </a:r>
            <a:endParaRPr sz="1100">
              <a:solidFill>
                <a:schemeClr val="dk1"/>
              </a:solidFill>
            </a:endParaRPr>
          </a:p>
          <a:p>
            <a:pPr indent="457200" lvl="0" marL="0" rtl="0" algn="l">
              <a:lnSpc>
                <a:spcPct val="115000"/>
              </a:lnSpc>
              <a:spcBef>
                <a:spcPts val="1200"/>
              </a:spcBef>
              <a:spcAft>
                <a:spcPts val="0"/>
              </a:spcAft>
              <a:buNone/>
            </a:pPr>
            <a:r>
              <a:rPr lang="en-US" sz="1100">
                <a:solidFill>
                  <a:schemeClr val="dk1"/>
                </a:solidFill>
              </a:rPr>
              <a:t>Shelby had the opportunity to job shadow at a neighboring elementary classroom.  Ms. Heidi Feehan, a second grade teacher at Otsego Local Schools mentored her. This experience allowed Shelby to work in a building with grades K-3</a:t>
            </a:r>
            <a:r>
              <a:rPr baseline="30000" lang="en-US" sz="1100">
                <a:solidFill>
                  <a:schemeClr val="dk1"/>
                </a:solidFill>
              </a:rPr>
              <a:t>rd</a:t>
            </a:r>
            <a:r>
              <a:rPr lang="en-US" sz="1100">
                <a:solidFill>
                  <a:schemeClr val="dk1"/>
                </a:solidFill>
              </a:rPr>
              <a:t> where she could see all the teachers and students come and go through the halls and out to recess.  It has exposed her to the career of Elementary Education. </a:t>
            </a:r>
            <a:endParaRPr sz="1100">
              <a:solidFill>
                <a:schemeClr val="dk1"/>
              </a:solidFill>
            </a:endParaRPr>
          </a:p>
          <a:p>
            <a:pPr indent="0" lvl="0" marL="0" rtl="0" algn="l">
              <a:lnSpc>
                <a:spcPct val="115000"/>
              </a:lnSpc>
              <a:spcBef>
                <a:spcPts val="1200"/>
              </a:spcBef>
              <a:spcAft>
                <a:spcPts val="0"/>
              </a:spcAft>
              <a:buNone/>
            </a:pPr>
            <a:r>
              <a:rPr lang="en-US" sz="1100">
                <a:solidFill>
                  <a:schemeClr val="dk1"/>
                </a:solidFill>
              </a:rPr>
              <a:t> 	These three experiences have been a good experience for Shelby Roe since she is interested in being an educator.  She is fortunate that she has been able to experience ages birth through kindergarten so she can determine her life goals.  </a:t>
            </a:r>
            <a:endParaRPr sz="1100">
              <a:solidFill>
                <a:schemeClr val="dk1"/>
              </a:solidFill>
            </a:endParaRPr>
          </a:p>
          <a:p>
            <a:pPr indent="457200" lvl="0" marL="0" rtl="0" algn="l">
              <a:lnSpc>
                <a:spcPct val="115000"/>
              </a:lnSpc>
              <a:spcBef>
                <a:spcPts val="1200"/>
              </a:spcBef>
              <a:spcAft>
                <a:spcPts val="0"/>
              </a:spcAft>
              <a:buNone/>
            </a:pPr>
            <a:r>
              <a:rPr lang="en-US" sz="1100">
                <a:solidFill>
                  <a:schemeClr val="dk1"/>
                </a:solidFill>
              </a:rPr>
              <a:t>The Teach and Train event has also helped Shelby with career planning.  She has researched colleges, interviewed teachers, and followed our preschool teacher around to see what it is like from the beginning to the end of the day.  Overall, Shelby is a dedicated student who has gained vital experience to help make her decision on what college to attend and what degree to work toward for a successful career.</a:t>
            </a:r>
            <a:endParaRPr sz="1100">
              <a:solidFill>
                <a:schemeClr val="dk1"/>
              </a:solidFill>
            </a:endParaRPr>
          </a:p>
          <a:p>
            <a:pPr indent="0" lvl="0" marL="0" rtl="0" algn="l">
              <a:lnSpc>
                <a:spcPct val="115000"/>
              </a:lnSpc>
              <a:spcBef>
                <a:spcPts val="1200"/>
              </a:spcBef>
              <a:spcAft>
                <a:spcPts val="0"/>
              </a:spcAft>
              <a:buNone/>
            </a:pPr>
            <a:r>
              <a:rPr lang="en-US" sz="1100">
                <a:solidFill>
                  <a:schemeClr val="dk1"/>
                </a:solidFill>
              </a:rPr>
              <a:t> </a:t>
            </a:r>
            <a:endParaRPr sz="1100">
              <a:solidFill>
                <a:schemeClr val="dk1"/>
              </a:solidFill>
            </a:endParaRPr>
          </a:p>
          <a:p>
            <a:pPr indent="0" lvl="0" marL="0" rtl="0" algn="l">
              <a:lnSpc>
                <a:spcPct val="115000"/>
              </a:lnSpc>
              <a:spcBef>
                <a:spcPts val="1200"/>
              </a:spcBef>
              <a:spcAft>
                <a:spcPts val="0"/>
              </a:spcAft>
              <a:buNone/>
            </a:pPr>
            <a:r>
              <a:rPr lang="en-US" sz="1100">
                <a:solidFill>
                  <a:schemeClr val="dk1"/>
                </a:solidFill>
              </a:rPr>
              <a:t>Sincerely, </a:t>
            </a:r>
            <a:endParaRPr sz="1100">
              <a:solidFill>
                <a:schemeClr val="dk1"/>
              </a:solidFill>
            </a:endParaRPr>
          </a:p>
          <a:p>
            <a:pPr indent="0" lvl="0" marL="0" rtl="0" algn="l">
              <a:lnSpc>
                <a:spcPct val="115000"/>
              </a:lnSpc>
              <a:spcBef>
                <a:spcPts val="1200"/>
              </a:spcBef>
              <a:spcAft>
                <a:spcPts val="1200"/>
              </a:spcAft>
              <a:buNone/>
            </a:pPr>
            <a:r>
              <a:rPr lang="en-US" sz="1100">
                <a:solidFill>
                  <a:schemeClr val="dk1"/>
                </a:solidFill>
              </a:rPr>
              <a:t>Amy Carey                                                                                                                                                                                                                            Early Childhood Education Instructor                                                                                                                                                                                          9301 Buck Road                                                                                                                                                                                                           Perrysburg, Ohio 43551                                                                                                                                                                                                                    (419) 66-1120 ext. 1210</a:t>
            </a:r>
            <a:endParaRPr sz="11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5"/>
          <p:cNvSpPr/>
          <p:nvPr/>
        </p:nvSpPr>
        <p:spPr>
          <a:xfrm>
            <a:off x="0" y="0"/>
            <a:ext cx="9144000" cy="119888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0" name="Google Shape;100;p15"/>
          <p:cNvSpPr/>
          <p:nvPr/>
        </p:nvSpPr>
        <p:spPr>
          <a:xfrm rot="-5400000">
            <a:off x="-2346960" y="3312160"/>
            <a:ext cx="5892800" cy="119888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01" name="Google Shape;101;p15"/>
          <p:cNvSpPr/>
          <p:nvPr/>
        </p:nvSpPr>
        <p:spPr>
          <a:xfrm rot="5400000">
            <a:off x="-71119" y="71121"/>
            <a:ext cx="2458718" cy="231648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02" name="Google Shape;102;p15"/>
          <p:cNvPicPr preferRelativeResize="0"/>
          <p:nvPr/>
        </p:nvPicPr>
        <p:blipFill rotWithShape="1">
          <a:blip r:embed="rId3">
            <a:alphaModFix/>
          </a:blip>
          <a:srcRect b="0" l="0" r="0" t="0"/>
          <a:stretch/>
        </p:blipFill>
        <p:spPr>
          <a:xfrm>
            <a:off x="76852" y="91441"/>
            <a:ext cx="1223628" cy="1111947"/>
          </a:xfrm>
          <a:prstGeom prst="rect">
            <a:avLst/>
          </a:prstGeom>
          <a:noFill/>
          <a:ln>
            <a:noFill/>
          </a:ln>
        </p:spPr>
      </p:pic>
      <p:sp>
        <p:nvSpPr>
          <p:cNvPr id="103" name="Google Shape;103;p15"/>
          <p:cNvSpPr txBox="1"/>
          <p:nvPr>
            <p:ph type="title"/>
          </p:nvPr>
        </p:nvSpPr>
        <p:spPr>
          <a:xfrm>
            <a:off x="2087850" y="291938"/>
            <a:ext cx="6492000" cy="6150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dk1"/>
              </a:buClr>
              <a:buSzPts val="3600"/>
              <a:buFont typeface="Calibri"/>
              <a:buNone/>
            </a:pPr>
            <a:r>
              <a:rPr lang="en-US" sz="3600"/>
              <a:t>Goal 1: Planning Process</a:t>
            </a:r>
            <a:endParaRPr sz="3600"/>
          </a:p>
        </p:txBody>
      </p:sp>
      <p:graphicFrame>
        <p:nvGraphicFramePr>
          <p:cNvPr id="104" name="Google Shape;104;p15"/>
          <p:cNvGraphicFramePr/>
          <p:nvPr/>
        </p:nvGraphicFramePr>
        <p:xfrm>
          <a:off x="1300475" y="1203400"/>
          <a:ext cx="3000000" cy="3000000"/>
        </p:xfrm>
        <a:graphic>
          <a:graphicData uri="http://schemas.openxmlformats.org/drawingml/2006/table">
            <a:tbl>
              <a:tblPr>
                <a:noFill/>
                <a:tableStyleId>{3B66F4DF-28A8-4F74-8C4D-631356BC88DD}</a:tableStyleId>
              </a:tblPr>
              <a:tblGrid>
                <a:gridCol w="1189400"/>
                <a:gridCol w="6546150"/>
              </a:tblGrid>
              <a:tr h="913900">
                <a:tc>
                  <a:txBody>
                    <a:bodyPr/>
                    <a:lstStyle/>
                    <a:p>
                      <a:pPr indent="0" lvl="0" marL="0" rtl="0" algn="ctr">
                        <a:spcBef>
                          <a:spcPts val="0"/>
                        </a:spcBef>
                        <a:spcAft>
                          <a:spcPts val="0"/>
                        </a:spcAft>
                        <a:buNone/>
                      </a:pPr>
                      <a:r>
                        <a:rPr b="1" lang="en-US"/>
                        <a:t>Identify</a:t>
                      </a:r>
                      <a:endParaRPr b="1"/>
                    </a:p>
                    <a:p>
                      <a:pPr indent="0" lvl="0" marL="0" rtl="0" algn="ctr">
                        <a:spcBef>
                          <a:spcPts val="0"/>
                        </a:spcBef>
                        <a:spcAft>
                          <a:spcPts val="0"/>
                        </a:spcAft>
                        <a:buNone/>
                      </a:pPr>
                      <a:r>
                        <a:rPr b="1" lang="en-US"/>
                        <a:t>Concerns</a:t>
                      </a:r>
                      <a:endParaRPr b="1"/>
                    </a:p>
                    <a:p>
                      <a:pPr indent="0" lvl="0" marL="0" rtl="0" algn="ctr">
                        <a:spcBef>
                          <a:spcPts val="0"/>
                        </a:spcBef>
                        <a:spcAft>
                          <a:spcPts val="0"/>
                        </a:spcAft>
                        <a:buNone/>
                      </a:pPr>
                      <a:r>
                        <a:t/>
                      </a:r>
                      <a:endParaRPr b="1" sz="1500"/>
                    </a:p>
                  </a:txBody>
                  <a:tcPr marT="91425" marB="91425" marR="91425" marL="91425"/>
                </a:tc>
                <a:tc>
                  <a:txBody>
                    <a:bodyPr/>
                    <a:lstStyle/>
                    <a:p>
                      <a:pPr indent="0" lvl="0" marL="0" rtl="0" algn="l">
                        <a:spcBef>
                          <a:spcPts val="0"/>
                        </a:spcBef>
                        <a:spcAft>
                          <a:spcPts val="0"/>
                        </a:spcAft>
                        <a:buNone/>
                      </a:pPr>
                      <a:r>
                        <a:rPr lang="en-US" sz="1300"/>
                        <a:t>My concern</a:t>
                      </a:r>
                      <a:r>
                        <a:rPr lang="en-US" sz="1300"/>
                        <a:t> is that I have not obtained enough knowledge of how to run a Second Grade classroom as the lead teacher and that I need more experience in the career field of Early Childhood Education to help guide me into my future career.</a:t>
                      </a:r>
                      <a:endParaRPr sz="1300"/>
                    </a:p>
                  </a:txBody>
                  <a:tcPr marT="91425" marB="91425" marR="91425" marL="91425"/>
                </a:tc>
              </a:tr>
              <a:tr h="799125">
                <a:tc>
                  <a:txBody>
                    <a:bodyPr/>
                    <a:lstStyle/>
                    <a:p>
                      <a:pPr indent="0" lvl="0" marL="0" rtl="0" algn="ctr">
                        <a:spcBef>
                          <a:spcPts val="0"/>
                        </a:spcBef>
                        <a:spcAft>
                          <a:spcPts val="0"/>
                        </a:spcAft>
                        <a:buNone/>
                      </a:pPr>
                      <a:r>
                        <a:rPr b="1" lang="en-US">
                          <a:solidFill>
                            <a:schemeClr val="dk1"/>
                          </a:solidFill>
                        </a:rPr>
                        <a:t>Set A Goal</a:t>
                      </a:r>
                      <a:endParaRPr b="1">
                        <a:solidFill>
                          <a:schemeClr val="dk1"/>
                        </a:solidFill>
                      </a:endParaRPr>
                    </a:p>
                    <a:p>
                      <a:pPr indent="0" lvl="0" marL="0" rtl="0" algn="ctr">
                        <a:spcBef>
                          <a:spcPts val="0"/>
                        </a:spcBef>
                        <a:spcAft>
                          <a:spcPts val="0"/>
                        </a:spcAft>
                        <a:buClr>
                          <a:schemeClr val="dk1"/>
                        </a:buClr>
                        <a:buSzPts val="1100"/>
                        <a:buFont typeface="Arial"/>
                        <a:buNone/>
                      </a:pPr>
                      <a:r>
                        <a:t/>
                      </a:r>
                      <a:endParaRPr b="1" sz="1600">
                        <a:solidFill>
                          <a:schemeClr val="dk1"/>
                        </a:solidFill>
                      </a:endParaRPr>
                    </a:p>
                  </a:txBody>
                  <a:tcPr marT="91425" marB="91425" marR="91425" marL="91425"/>
                </a:tc>
                <a:tc>
                  <a:txBody>
                    <a:bodyPr/>
                    <a:lstStyle/>
                    <a:p>
                      <a:pPr indent="0" lvl="0" marL="0" rtl="0" algn="l">
                        <a:spcBef>
                          <a:spcPts val="0"/>
                        </a:spcBef>
                        <a:spcAft>
                          <a:spcPts val="0"/>
                        </a:spcAft>
                        <a:buNone/>
                      </a:pPr>
                      <a:r>
                        <a:rPr lang="en-US" sz="1300"/>
                        <a:t>By using the Teach and Train criteria, </a:t>
                      </a:r>
                      <a:r>
                        <a:rPr lang="en-US" sz="1300">
                          <a:solidFill>
                            <a:schemeClr val="dk1"/>
                          </a:solidFill>
                        </a:rPr>
                        <a:t>my goal is to pursue a career in becoming an elementary grade teacher by obtaining my 4 year degree at a local college.  I will also plan and carry out an alphabet themed day to teach preschool children with projected 90% accuracy. </a:t>
                      </a:r>
                      <a:endParaRPr sz="1300"/>
                    </a:p>
                  </a:txBody>
                  <a:tcPr marT="91425" marB="91425" marR="91425" marL="91425"/>
                </a:tc>
              </a:tr>
              <a:tr h="3757750">
                <a:tc>
                  <a:txBody>
                    <a:bodyPr/>
                    <a:lstStyle/>
                    <a:p>
                      <a:pPr indent="0" lvl="0" marL="0" rtl="0" algn="ctr">
                        <a:spcBef>
                          <a:spcPts val="0"/>
                        </a:spcBef>
                        <a:spcAft>
                          <a:spcPts val="0"/>
                        </a:spcAft>
                        <a:buNone/>
                      </a:pPr>
                      <a:r>
                        <a:rPr b="1" lang="en-US">
                          <a:solidFill>
                            <a:schemeClr val="dk1"/>
                          </a:solidFill>
                        </a:rPr>
                        <a:t>Form A Plan</a:t>
                      </a:r>
                      <a:endParaRPr b="1">
                        <a:solidFill>
                          <a:schemeClr val="dk1"/>
                        </a:solidFill>
                      </a:endParaRPr>
                    </a:p>
                    <a:p>
                      <a:pPr indent="0" lvl="0" marL="0" rtl="0" algn="ctr">
                        <a:spcBef>
                          <a:spcPts val="0"/>
                        </a:spcBef>
                        <a:spcAft>
                          <a:spcPts val="0"/>
                        </a:spcAft>
                        <a:buClr>
                          <a:schemeClr val="dk1"/>
                        </a:buClr>
                        <a:buSzPts val="1100"/>
                        <a:buFont typeface="Arial"/>
                        <a:buNone/>
                      </a:pPr>
                      <a:r>
                        <a:t/>
                      </a:r>
                      <a:endParaRPr b="1" sz="1600">
                        <a:solidFill>
                          <a:schemeClr val="dk1"/>
                        </a:solidFill>
                      </a:endParaRPr>
                    </a:p>
                  </a:txBody>
                  <a:tcPr marT="91425" marB="91425" marR="91425" marL="91425"/>
                </a:tc>
                <a:tc>
                  <a:txBody>
                    <a:bodyPr/>
                    <a:lstStyle/>
                    <a:p>
                      <a:pPr indent="0" lvl="0" marL="0" rtl="0" algn="l">
                        <a:spcBef>
                          <a:spcPts val="0"/>
                        </a:spcBef>
                        <a:spcAft>
                          <a:spcPts val="0"/>
                        </a:spcAft>
                        <a:buNone/>
                      </a:pPr>
                      <a:r>
                        <a:rPr b="1" lang="en-US" sz="1000"/>
                        <a:t>Who:</a:t>
                      </a:r>
                      <a:r>
                        <a:rPr lang="en-US" sz="1000"/>
                        <a:t> Myself, Advisors, Classmates/Fellow FCCLA members, Mrs. Feehan Second Grade Teacher, Mrs Thorp Preschool Teacher, the second grade and preschool students.</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b="1" lang="en-US" sz="1000"/>
                        <a:t>What:</a:t>
                      </a:r>
                      <a:r>
                        <a:rPr lang="en-US" sz="1000"/>
                        <a:t> Shadow a second grade teacher, create a portfolio based on the criteria in the Star Event Manual and Teach and Train guidelines, plan a full lesson plan based off the book, Chicka Chicka Boom Boom, and complete activities with preschool students.</a:t>
                      </a:r>
                      <a:endParaRPr sz="1000"/>
                    </a:p>
                    <a:p>
                      <a:pPr indent="0" lvl="0" marL="0" rtl="0" algn="l">
                        <a:spcBef>
                          <a:spcPts val="0"/>
                        </a:spcBef>
                        <a:spcAft>
                          <a:spcPts val="0"/>
                        </a:spcAft>
                        <a:buNone/>
                      </a:pPr>
                      <a:r>
                        <a:t/>
                      </a:r>
                      <a:endParaRPr sz="1000"/>
                    </a:p>
                    <a:p>
                      <a:pPr indent="0" lvl="0" marL="0" rtl="0" algn="l">
                        <a:spcBef>
                          <a:spcPts val="0"/>
                        </a:spcBef>
                        <a:spcAft>
                          <a:spcPts val="0"/>
                        </a:spcAft>
                        <a:buNone/>
                      </a:pPr>
                      <a:r>
                        <a:rPr b="1" lang="en-US" sz="1000"/>
                        <a:t>Where: </a:t>
                      </a:r>
                      <a:r>
                        <a:rPr lang="en-US" sz="1000"/>
                        <a:t>Penta Career </a:t>
                      </a:r>
                      <a:r>
                        <a:rPr lang="en-US" sz="1000"/>
                        <a:t>Center</a:t>
                      </a:r>
                      <a:r>
                        <a:rPr lang="en-US" sz="1000"/>
                        <a:t> Preschool Classroom, an Otsego Elementary School’s Second Grade Classroom, and Penta Career Center.</a:t>
                      </a:r>
                      <a:endParaRPr sz="1000"/>
                    </a:p>
                    <a:p>
                      <a:pPr indent="0" lvl="0" marL="0" rtl="0" algn="l">
                        <a:spcBef>
                          <a:spcPts val="0"/>
                        </a:spcBef>
                        <a:spcAft>
                          <a:spcPts val="0"/>
                        </a:spcAft>
                        <a:buNone/>
                      </a:pPr>
                      <a:r>
                        <a:t/>
                      </a:r>
                      <a:endParaRPr b="1" sz="1000"/>
                    </a:p>
                    <a:p>
                      <a:pPr indent="0" lvl="0" marL="0" rtl="0" algn="l">
                        <a:spcBef>
                          <a:spcPts val="0"/>
                        </a:spcBef>
                        <a:spcAft>
                          <a:spcPts val="0"/>
                        </a:spcAft>
                        <a:buNone/>
                      </a:pPr>
                      <a:r>
                        <a:rPr b="1" lang="en-US" sz="1000"/>
                        <a:t>How:</a:t>
                      </a:r>
                      <a:r>
                        <a:rPr lang="en-US" sz="1000"/>
                        <a:t> Work on my portfolio and lesson plans at least twice a week, arrange plans to shadow a second grade classroom, create and implement a lesson plan for preschoolers, ask for help from my advisors and teachers, and follow the Teach and Train Manual.</a:t>
                      </a:r>
                      <a:endParaRPr sz="1000"/>
                    </a:p>
                    <a:p>
                      <a:pPr indent="0" lvl="0" marL="0" rtl="0" algn="l">
                        <a:spcBef>
                          <a:spcPts val="0"/>
                        </a:spcBef>
                        <a:spcAft>
                          <a:spcPts val="0"/>
                        </a:spcAft>
                        <a:buNone/>
                      </a:pPr>
                      <a:r>
                        <a:t/>
                      </a:r>
                      <a:endParaRPr b="1" sz="1000"/>
                    </a:p>
                    <a:p>
                      <a:pPr indent="0" lvl="0" marL="0" rtl="0" algn="l">
                        <a:spcBef>
                          <a:spcPts val="0"/>
                        </a:spcBef>
                        <a:spcAft>
                          <a:spcPts val="0"/>
                        </a:spcAft>
                        <a:buNone/>
                      </a:pPr>
                      <a:r>
                        <a:rPr b="1" lang="en-US" sz="1000"/>
                        <a:t>Cost: </a:t>
                      </a:r>
                      <a:r>
                        <a:rPr lang="en-US" sz="1000"/>
                        <a:t>The total cost of supplies for the snack will come to $30 and other supplies are already provided in the classroom.</a:t>
                      </a:r>
                      <a:endParaRPr sz="1000"/>
                    </a:p>
                    <a:p>
                      <a:pPr indent="0" lvl="0" marL="0" rtl="0" algn="l">
                        <a:spcBef>
                          <a:spcPts val="0"/>
                        </a:spcBef>
                        <a:spcAft>
                          <a:spcPts val="0"/>
                        </a:spcAft>
                        <a:buNone/>
                      </a:pPr>
                      <a:r>
                        <a:t/>
                      </a:r>
                      <a:endParaRPr b="1" sz="1000"/>
                    </a:p>
                    <a:p>
                      <a:pPr indent="0" lvl="0" marL="0" rtl="0" algn="l">
                        <a:spcBef>
                          <a:spcPts val="0"/>
                        </a:spcBef>
                        <a:spcAft>
                          <a:spcPts val="0"/>
                        </a:spcAft>
                        <a:buNone/>
                      </a:pPr>
                      <a:r>
                        <a:rPr b="1" lang="en-US" sz="1000"/>
                        <a:t>Resources: </a:t>
                      </a:r>
                      <a:r>
                        <a:rPr lang="en-US" sz="1000"/>
                        <a:t>My teachers and advisors, FCCLA website, and previous Teach and Train portfolios.</a:t>
                      </a:r>
                      <a:endParaRPr sz="1000"/>
                    </a:p>
                    <a:p>
                      <a:pPr indent="0" lvl="0" marL="0" rtl="0" algn="l">
                        <a:spcBef>
                          <a:spcPts val="0"/>
                        </a:spcBef>
                        <a:spcAft>
                          <a:spcPts val="0"/>
                        </a:spcAft>
                        <a:buNone/>
                      </a:pPr>
                      <a:r>
                        <a:t/>
                      </a:r>
                      <a:endParaRPr b="1" sz="1000"/>
                    </a:p>
                    <a:p>
                      <a:pPr indent="0" lvl="0" marL="0" rtl="0" algn="l">
                        <a:spcBef>
                          <a:spcPts val="0"/>
                        </a:spcBef>
                        <a:spcAft>
                          <a:spcPts val="0"/>
                        </a:spcAft>
                        <a:buNone/>
                      </a:pPr>
                      <a:r>
                        <a:rPr b="1" lang="en-US" sz="1000"/>
                        <a:t>Evaluation: </a:t>
                      </a:r>
                      <a:r>
                        <a:rPr lang="en-US" sz="1000"/>
                        <a:t>Received information from my advisors, teachers, and fellow FCCLA members and classmates. Discovered that I had to change up my plans a little bit due to Covid by attending  Zoom classes and creating social distanced activities.</a:t>
                      </a:r>
                      <a:endParaRPr sz="1000"/>
                    </a:p>
                  </a:txBody>
                  <a:tcPr marT="91425" marB="91425" marR="91425" marL="91425"/>
                </a:tc>
              </a:tr>
            </a:tbl>
          </a:graphicData>
        </a:graphic>
      </p:graphicFrame>
      <p:pic>
        <p:nvPicPr>
          <p:cNvPr id="105" name="Google Shape;105;p15"/>
          <p:cNvPicPr preferRelativeResize="0"/>
          <p:nvPr/>
        </p:nvPicPr>
        <p:blipFill>
          <a:blip r:embed="rId4">
            <a:alphaModFix/>
          </a:blip>
          <a:stretch>
            <a:fillRect/>
          </a:stretch>
        </p:blipFill>
        <p:spPr>
          <a:xfrm>
            <a:off x="1756312" y="1703413"/>
            <a:ext cx="331525" cy="329725"/>
          </a:xfrm>
          <a:prstGeom prst="rect">
            <a:avLst/>
          </a:prstGeom>
          <a:noFill/>
          <a:ln>
            <a:noFill/>
          </a:ln>
        </p:spPr>
      </p:pic>
      <p:pic>
        <p:nvPicPr>
          <p:cNvPr id="106" name="Google Shape;106;p15"/>
          <p:cNvPicPr preferRelativeResize="0"/>
          <p:nvPr/>
        </p:nvPicPr>
        <p:blipFill>
          <a:blip r:embed="rId5">
            <a:alphaModFix/>
          </a:blip>
          <a:stretch>
            <a:fillRect/>
          </a:stretch>
        </p:blipFill>
        <p:spPr>
          <a:xfrm>
            <a:off x="1756301" y="2537675"/>
            <a:ext cx="331550" cy="330396"/>
          </a:xfrm>
          <a:prstGeom prst="rect">
            <a:avLst/>
          </a:prstGeom>
          <a:noFill/>
          <a:ln>
            <a:noFill/>
          </a:ln>
        </p:spPr>
      </p:pic>
      <p:pic>
        <p:nvPicPr>
          <p:cNvPr id="107" name="Google Shape;107;p15"/>
          <p:cNvPicPr preferRelativeResize="0"/>
          <p:nvPr/>
        </p:nvPicPr>
        <p:blipFill>
          <a:blip r:embed="rId6">
            <a:alphaModFix/>
          </a:blip>
          <a:stretch>
            <a:fillRect/>
          </a:stretch>
        </p:blipFill>
        <p:spPr>
          <a:xfrm>
            <a:off x="1445225" y="3902117"/>
            <a:ext cx="953700" cy="95703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2"/>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Evidence of Technology Used</a:t>
            </a:r>
            <a:endParaRPr/>
          </a:p>
        </p:txBody>
      </p:sp>
      <p:pic>
        <p:nvPicPr>
          <p:cNvPr id="303" name="Google Shape;303;p42"/>
          <p:cNvPicPr preferRelativeResize="0"/>
          <p:nvPr/>
        </p:nvPicPr>
        <p:blipFill>
          <a:blip r:embed="rId3">
            <a:alphaModFix/>
          </a:blip>
          <a:stretch>
            <a:fillRect/>
          </a:stretch>
        </p:blipFill>
        <p:spPr>
          <a:xfrm>
            <a:off x="1969025" y="1417650"/>
            <a:ext cx="5205950" cy="49407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307" name="Shape 307"/>
        <p:cNvGrpSpPr/>
        <p:nvPr/>
      </p:nvGrpSpPr>
      <p:grpSpPr>
        <a:xfrm>
          <a:off x="0" y="0"/>
          <a:ext cx="0" cy="0"/>
          <a:chOff x="0" y="0"/>
          <a:chExt cx="0" cy="0"/>
        </a:xfrm>
      </p:grpSpPr>
      <p:sp>
        <p:nvSpPr>
          <p:cNvPr id="308" name="Google Shape;308;p43"/>
          <p:cNvSpPr txBox="1"/>
          <p:nvPr>
            <p:ph type="ctrTitle"/>
          </p:nvPr>
        </p:nvSpPr>
        <p:spPr>
          <a:xfrm>
            <a:off x="685800" y="0"/>
            <a:ext cx="7772400" cy="1470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Technology Used</a:t>
            </a:r>
            <a:endParaRPr/>
          </a:p>
        </p:txBody>
      </p:sp>
      <p:sp>
        <p:nvSpPr>
          <p:cNvPr id="309" name="Google Shape;309;p43"/>
          <p:cNvSpPr txBox="1"/>
          <p:nvPr>
            <p:ph idx="1" type="subTitle"/>
          </p:nvPr>
        </p:nvSpPr>
        <p:spPr>
          <a:xfrm>
            <a:off x="194825" y="1133000"/>
            <a:ext cx="8689500" cy="6234900"/>
          </a:xfrm>
          <a:prstGeom prst="rect">
            <a:avLst/>
          </a:prstGeom>
        </p:spPr>
        <p:txBody>
          <a:bodyPr anchorCtr="0" anchor="t" bIns="45700" lIns="91425" spcFirstLastPara="1" rIns="91425" wrap="square" tIns="45700">
            <a:noAutofit/>
          </a:bodyPr>
          <a:lstStyle/>
          <a:p>
            <a:pPr indent="0" lvl="0" marL="0" rtl="0" algn="ctr">
              <a:spcBef>
                <a:spcPts val="640"/>
              </a:spcBef>
              <a:spcAft>
                <a:spcPts val="0"/>
              </a:spcAft>
              <a:buNone/>
            </a:pPr>
            <a:r>
              <a:rPr b="1" lang="en-US" sz="3000">
                <a:solidFill>
                  <a:srgbClr val="000000"/>
                </a:solidFill>
              </a:rPr>
              <a:t>Computer-</a:t>
            </a:r>
            <a:r>
              <a:rPr lang="en-US" sz="3000">
                <a:solidFill>
                  <a:srgbClr val="000000"/>
                </a:solidFill>
              </a:rPr>
              <a:t> </a:t>
            </a:r>
            <a:endParaRPr sz="3000">
              <a:solidFill>
                <a:srgbClr val="000000"/>
              </a:solidFill>
            </a:endParaRPr>
          </a:p>
          <a:p>
            <a:pPr indent="-419100" lvl="0" marL="457200" rtl="0" algn="ctr">
              <a:spcBef>
                <a:spcPts val="640"/>
              </a:spcBef>
              <a:spcAft>
                <a:spcPts val="0"/>
              </a:spcAft>
              <a:buClr>
                <a:srgbClr val="000000"/>
              </a:buClr>
              <a:buSzPts val="3000"/>
              <a:buChar char="●"/>
            </a:pPr>
            <a:r>
              <a:rPr lang="en-US" sz="3000">
                <a:solidFill>
                  <a:srgbClr val="000000"/>
                </a:solidFill>
              </a:rPr>
              <a:t>Created my portfolio pages on Google Drive</a:t>
            </a:r>
            <a:endParaRPr sz="3000">
              <a:solidFill>
                <a:srgbClr val="000000"/>
              </a:solidFill>
            </a:endParaRPr>
          </a:p>
          <a:p>
            <a:pPr indent="-419100" lvl="0" marL="457200" rtl="0" algn="ctr">
              <a:spcBef>
                <a:spcPts val="0"/>
              </a:spcBef>
              <a:spcAft>
                <a:spcPts val="0"/>
              </a:spcAft>
              <a:buClr>
                <a:srgbClr val="000000"/>
              </a:buClr>
              <a:buSzPts val="3000"/>
              <a:buChar char="●"/>
            </a:pPr>
            <a:r>
              <a:rPr lang="en-US" sz="3000">
                <a:solidFill>
                  <a:srgbClr val="000000"/>
                </a:solidFill>
              </a:rPr>
              <a:t> Completed research on careers</a:t>
            </a:r>
            <a:endParaRPr sz="3000">
              <a:solidFill>
                <a:srgbClr val="000000"/>
              </a:solidFill>
            </a:endParaRPr>
          </a:p>
          <a:p>
            <a:pPr indent="-419100" lvl="0" marL="457200" rtl="0" algn="ctr">
              <a:spcBef>
                <a:spcPts val="0"/>
              </a:spcBef>
              <a:spcAft>
                <a:spcPts val="0"/>
              </a:spcAft>
              <a:buClr>
                <a:srgbClr val="000000"/>
              </a:buClr>
              <a:buSzPts val="3000"/>
              <a:buChar char="●"/>
            </a:pPr>
            <a:r>
              <a:rPr lang="en-US" sz="3000">
                <a:solidFill>
                  <a:srgbClr val="000000"/>
                </a:solidFill>
              </a:rPr>
              <a:t>Ran educational games for the students</a:t>
            </a:r>
            <a:endParaRPr sz="3000">
              <a:solidFill>
                <a:srgbClr val="000000"/>
              </a:solidFill>
            </a:endParaRPr>
          </a:p>
          <a:p>
            <a:pPr indent="0" lvl="0" marL="0" rtl="0" algn="ctr">
              <a:spcBef>
                <a:spcPts val="640"/>
              </a:spcBef>
              <a:spcAft>
                <a:spcPts val="0"/>
              </a:spcAft>
              <a:buNone/>
            </a:pPr>
            <a:r>
              <a:rPr b="1" lang="en-US" sz="3000">
                <a:solidFill>
                  <a:srgbClr val="000000"/>
                </a:solidFill>
              </a:rPr>
              <a:t>Camera and iPad- </a:t>
            </a:r>
            <a:endParaRPr b="1" sz="3000">
              <a:solidFill>
                <a:srgbClr val="000000"/>
              </a:solidFill>
            </a:endParaRPr>
          </a:p>
          <a:p>
            <a:pPr indent="-419100" lvl="0" marL="457200" rtl="0" algn="ctr">
              <a:spcBef>
                <a:spcPts val="640"/>
              </a:spcBef>
              <a:spcAft>
                <a:spcPts val="0"/>
              </a:spcAft>
              <a:buClr>
                <a:srgbClr val="000000"/>
              </a:buClr>
              <a:buSzPts val="3000"/>
              <a:buChar char="●"/>
            </a:pPr>
            <a:r>
              <a:rPr lang="en-US" sz="3000">
                <a:solidFill>
                  <a:srgbClr val="000000"/>
                </a:solidFill>
              </a:rPr>
              <a:t>Took pictures with during my shadowing experience and my lesson with the preschoolers</a:t>
            </a:r>
            <a:endParaRPr sz="3000">
              <a:solidFill>
                <a:srgbClr val="000000"/>
              </a:solidFill>
            </a:endParaRPr>
          </a:p>
          <a:p>
            <a:pPr indent="0" lvl="0" marL="0" rtl="0" algn="ctr">
              <a:spcBef>
                <a:spcPts val="640"/>
              </a:spcBef>
              <a:spcAft>
                <a:spcPts val="0"/>
              </a:spcAft>
              <a:buNone/>
            </a:pPr>
            <a:r>
              <a:rPr b="1" lang="en-US" sz="3000">
                <a:solidFill>
                  <a:srgbClr val="000000"/>
                </a:solidFill>
              </a:rPr>
              <a:t>Smart Board- </a:t>
            </a:r>
            <a:endParaRPr b="1" sz="3000">
              <a:solidFill>
                <a:srgbClr val="000000"/>
              </a:solidFill>
            </a:endParaRPr>
          </a:p>
          <a:p>
            <a:pPr indent="-419100" lvl="0" marL="457200" rtl="0" algn="ctr">
              <a:spcBef>
                <a:spcPts val="640"/>
              </a:spcBef>
              <a:spcAft>
                <a:spcPts val="0"/>
              </a:spcAft>
              <a:buClr>
                <a:srgbClr val="000000"/>
              </a:buClr>
              <a:buSzPts val="3000"/>
              <a:buChar char="●"/>
            </a:pPr>
            <a:r>
              <a:rPr lang="en-US" sz="3000">
                <a:solidFill>
                  <a:srgbClr val="000000"/>
                </a:solidFill>
              </a:rPr>
              <a:t>Displayed videos and played songs that I sang with the children </a:t>
            </a:r>
            <a:endParaRPr sz="3000">
              <a:solidFill>
                <a:srgbClr val="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313" name="Shape 313"/>
        <p:cNvGrpSpPr/>
        <p:nvPr/>
      </p:nvGrpSpPr>
      <p:grpSpPr>
        <a:xfrm>
          <a:off x="0" y="0"/>
          <a:ext cx="0" cy="0"/>
          <a:chOff x="0" y="0"/>
          <a:chExt cx="0" cy="0"/>
        </a:xfrm>
      </p:grpSpPr>
      <p:pic>
        <p:nvPicPr>
          <p:cNvPr id="314" name="Google Shape;314;p44"/>
          <p:cNvPicPr preferRelativeResize="0"/>
          <p:nvPr/>
        </p:nvPicPr>
        <p:blipFill>
          <a:blip r:embed="rId3">
            <a:alphaModFix/>
          </a:blip>
          <a:stretch>
            <a:fillRect/>
          </a:stretch>
        </p:blipFill>
        <p:spPr>
          <a:xfrm>
            <a:off x="6282675" y="3014750"/>
            <a:ext cx="2683926" cy="3725375"/>
          </a:xfrm>
          <a:prstGeom prst="rect">
            <a:avLst/>
          </a:prstGeom>
          <a:noFill/>
          <a:ln>
            <a:noFill/>
          </a:ln>
        </p:spPr>
      </p:pic>
      <p:pic>
        <p:nvPicPr>
          <p:cNvPr id="315" name="Google Shape;315;p44"/>
          <p:cNvPicPr preferRelativeResize="0"/>
          <p:nvPr/>
        </p:nvPicPr>
        <p:blipFill>
          <a:blip r:embed="rId4">
            <a:alphaModFix/>
          </a:blip>
          <a:stretch>
            <a:fillRect/>
          </a:stretch>
        </p:blipFill>
        <p:spPr>
          <a:xfrm>
            <a:off x="204925" y="255950"/>
            <a:ext cx="2379774" cy="3851952"/>
          </a:xfrm>
          <a:prstGeom prst="rect">
            <a:avLst/>
          </a:prstGeom>
          <a:noFill/>
          <a:ln>
            <a:noFill/>
          </a:ln>
        </p:spPr>
      </p:pic>
      <p:sp>
        <p:nvSpPr>
          <p:cNvPr id="316" name="Google Shape;316;p44"/>
          <p:cNvSpPr txBox="1"/>
          <p:nvPr/>
        </p:nvSpPr>
        <p:spPr>
          <a:xfrm>
            <a:off x="2681538" y="904650"/>
            <a:ext cx="3504300" cy="5048700"/>
          </a:xfrm>
          <a:prstGeom prst="rect">
            <a:avLst/>
          </a:prstGeom>
          <a:noFill/>
          <a:ln>
            <a:noFill/>
          </a:ln>
        </p:spPr>
        <p:txBody>
          <a:bodyPr anchorCtr="0" anchor="t" bIns="91425" lIns="91425" spcFirstLastPara="1" rIns="91425" wrap="square" tIns="91425">
            <a:spAutoFit/>
          </a:bodyPr>
          <a:lstStyle/>
          <a:p>
            <a:pPr indent="0" lvl="0" marL="0" rtl="0" algn="ctr">
              <a:spcBef>
                <a:spcPts val="640"/>
              </a:spcBef>
              <a:spcAft>
                <a:spcPts val="0"/>
              </a:spcAft>
              <a:buNone/>
            </a:pPr>
            <a:r>
              <a:rPr b="1" lang="en-US" sz="3000">
                <a:solidFill>
                  <a:schemeClr val="dk1"/>
                </a:solidFill>
                <a:latin typeface="Calibri"/>
                <a:ea typeface="Calibri"/>
                <a:cs typeface="Calibri"/>
                <a:sym typeface="Calibri"/>
              </a:rPr>
              <a:t>Laminator</a:t>
            </a:r>
            <a:r>
              <a:rPr b="1" lang="en-US" sz="3000">
                <a:solidFill>
                  <a:schemeClr val="dk1"/>
                </a:solidFill>
                <a:latin typeface="Calibri"/>
                <a:ea typeface="Calibri"/>
                <a:cs typeface="Calibri"/>
                <a:sym typeface="Calibri"/>
              </a:rPr>
              <a:t>-</a:t>
            </a:r>
            <a:r>
              <a:rPr lang="en-US" sz="3000">
                <a:solidFill>
                  <a:schemeClr val="dk1"/>
                </a:solidFill>
                <a:latin typeface="Calibri"/>
                <a:ea typeface="Calibri"/>
                <a:cs typeface="Calibri"/>
                <a:sym typeface="Calibri"/>
              </a:rPr>
              <a:t> </a:t>
            </a:r>
            <a:endParaRPr sz="3000">
              <a:solidFill>
                <a:schemeClr val="dk1"/>
              </a:solidFill>
              <a:latin typeface="Calibri"/>
              <a:ea typeface="Calibri"/>
              <a:cs typeface="Calibri"/>
              <a:sym typeface="Calibri"/>
            </a:endParaRPr>
          </a:p>
          <a:p>
            <a:pPr indent="-419100" lvl="0" marL="457200" rtl="0" algn="ctr">
              <a:spcBef>
                <a:spcPts val="640"/>
              </a:spcBef>
              <a:spcAft>
                <a:spcPts val="0"/>
              </a:spcAft>
              <a:buClr>
                <a:schemeClr val="dk1"/>
              </a:buClr>
              <a:buSzPts val="3000"/>
              <a:buChar char="●"/>
            </a:pPr>
            <a:r>
              <a:rPr lang="en-US" sz="3000">
                <a:solidFill>
                  <a:schemeClr val="dk1"/>
                </a:solidFill>
                <a:latin typeface="Calibri"/>
                <a:ea typeface="Calibri"/>
                <a:cs typeface="Calibri"/>
                <a:sym typeface="Calibri"/>
              </a:rPr>
              <a:t>Laminated educational materials to use for my lesson plan to make items more durable</a:t>
            </a:r>
            <a:endParaRPr sz="3000">
              <a:solidFill>
                <a:schemeClr val="dk1"/>
              </a:solidFill>
              <a:latin typeface="Calibri"/>
              <a:ea typeface="Calibri"/>
              <a:cs typeface="Calibri"/>
              <a:sym typeface="Calibri"/>
            </a:endParaRPr>
          </a:p>
          <a:p>
            <a:pPr indent="0" lvl="0" marL="0" rtl="0" algn="ctr">
              <a:spcBef>
                <a:spcPts val="640"/>
              </a:spcBef>
              <a:spcAft>
                <a:spcPts val="0"/>
              </a:spcAft>
              <a:buNone/>
            </a:pPr>
            <a:r>
              <a:rPr b="1" lang="en-US" sz="3000">
                <a:solidFill>
                  <a:schemeClr val="dk1"/>
                </a:solidFill>
                <a:latin typeface="Calibri"/>
                <a:ea typeface="Calibri"/>
                <a:cs typeface="Calibri"/>
                <a:sym typeface="Calibri"/>
              </a:rPr>
              <a:t>Cricut-</a:t>
            </a:r>
            <a:endParaRPr b="1" sz="3000">
              <a:solidFill>
                <a:schemeClr val="dk1"/>
              </a:solidFill>
              <a:latin typeface="Calibri"/>
              <a:ea typeface="Calibri"/>
              <a:cs typeface="Calibri"/>
              <a:sym typeface="Calibri"/>
            </a:endParaRPr>
          </a:p>
          <a:p>
            <a:pPr indent="0" lvl="0" marL="0" rtl="0" algn="ctr">
              <a:spcBef>
                <a:spcPts val="640"/>
              </a:spcBef>
              <a:spcAft>
                <a:spcPts val="0"/>
              </a:spcAft>
              <a:buNone/>
            </a:pPr>
            <a:r>
              <a:rPr lang="en-US" sz="3000">
                <a:solidFill>
                  <a:schemeClr val="dk1"/>
                </a:solidFill>
                <a:latin typeface="Calibri"/>
                <a:ea typeface="Calibri"/>
                <a:cs typeface="Calibri"/>
                <a:sym typeface="Calibri"/>
              </a:rPr>
              <a:t>Created items to use for my teaching day.</a:t>
            </a:r>
            <a:r>
              <a:rPr b="1" lang="en-US" sz="3000">
                <a:solidFill>
                  <a:schemeClr val="dk1"/>
                </a:solidFill>
                <a:latin typeface="Calibri"/>
                <a:ea typeface="Calibri"/>
                <a:cs typeface="Calibri"/>
                <a:sym typeface="Calibri"/>
              </a:rPr>
              <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5"/>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Work Cited</a:t>
            </a:r>
            <a:endParaRPr/>
          </a:p>
        </p:txBody>
      </p:sp>
      <p:pic>
        <p:nvPicPr>
          <p:cNvPr id="322" name="Google Shape;322;p45"/>
          <p:cNvPicPr preferRelativeResize="0"/>
          <p:nvPr/>
        </p:nvPicPr>
        <p:blipFill>
          <a:blip r:embed="rId3">
            <a:alphaModFix/>
          </a:blip>
          <a:stretch>
            <a:fillRect/>
          </a:stretch>
        </p:blipFill>
        <p:spPr>
          <a:xfrm>
            <a:off x="2469688" y="1417639"/>
            <a:ext cx="4204625" cy="51366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326" name="Shape 326"/>
        <p:cNvGrpSpPr/>
        <p:nvPr/>
      </p:nvGrpSpPr>
      <p:grpSpPr>
        <a:xfrm>
          <a:off x="0" y="0"/>
          <a:ext cx="0" cy="0"/>
          <a:chOff x="0" y="0"/>
          <a:chExt cx="0" cy="0"/>
        </a:xfrm>
      </p:grpSpPr>
      <p:sp>
        <p:nvSpPr>
          <p:cNvPr id="327" name="Google Shape;327;p46"/>
          <p:cNvSpPr txBox="1"/>
          <p:nvPr>
            <p:ph type="title"/>
          </p:nvPr>
        </p:nvSpPr>
        <p:spPr>
          <a:xfrm>
            <a:off x="406200" y="-69529"/>
            <a:ext cx="8229600" cy="7707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Work Cited</a:t>
            </a:r>
            <a:endParaRPr/>
          </a:p>
        </p:txBody>
      </p:sp>
      <p:sp>
        <p:nvSpPr>
          <p:cNvPr id="328" name="Google Shape;328;p46"/>
          <p:cNvSpPr txBox="1"/>
          <p:nvPr>
            <p:ph idx="2" type="body"/>
          </p:nvPr>
        </p:nvSpPr>
        <p:spPr>
          <a:xfrm>
            <a:off x="0" y="589100"/>
            <a:ext cx="9144000" cy="4708500"/>
          </a:xfrm>
          <a:prstGeom prst="rect">
            <a:avLst/>
          </a:prstGeom>
        </p:spPr>
        <p:txBody>
          <a:bodyPr anchorCtr="0" anchor="t" bIns="45700" lIns="91425" spcFirstLastPara="1" rIns="91425" wrap="square" tIns="45700">
            <a:noAutofit/>
          </a:bodyPr>
          <a:lstStyle/>
          <a:p>
            <a:pPr indent="457200" lvl="0" marL="0" rtl="0" algn="l">
              <a:lnSpc>
                <a:spcPct val="115000"/>
              </a:lnSpc>
              <a:spcBef>
                <a:spcPts val="1200"/>
              </a:spcBef>
              <a:spcAft>
                <a:spcPts val="0"/>
              </a:spcAft>
              <a:buNone/>
            </a:pPr>
            <a:r>
              <a:rPr lang="en-US" sz="1700">
                <a:solidFill>
                  <a:srgbClr val="000000"/>
                </a:solidFill>
                <a:latin typeface="Arial"/>
                <a:ea typeface="Arial"/>
                <a:cs typeface="Arial"/>
                <a:sym typeface="Arial"/>
              </a:rPr>
              <a:t>“</a:t>
            </a:r>
            <a:endParaRPr sz="1700">
              <a:solidFill>
                <a:srgbClr val="000000"/>
              </a:solidFill>
              <a:latin typeface="Arial"/>
              <a:ea typeface="Arial"/>
              <a:cs typeface="Arial"/>
              <a:sym typeface="Arial"/>
            </a:endParaRPr>
          </a:p>
          <a:p>
            <a:pPr indent="0" lvl="0" marL="457200" rtl="0" algn="l">
              <a:lnSpc>
                <a:spcPct val="115000"/>
              </a:lnSpc>
              <a:spcBef>
                <a:spcPts val="1200"/>
              </a:spcBef>
              <a:spcAft>
                <a:spcPts val="0"/>
              </a:spcAft>
              <a:buNone/>
            </a:pPr>
            <a:r>
              <a:rPr lang="en-US" sz="1700">
                <a:solidFill>
                  <a:srgbClr val="000000"/>
                </a:solidFill>
                <a:latin typeface="Arial"/>
                <a:ea typeface="Arial"/>
                <a:cs typeface="Arial"/>
                <a:sym typeface="Arial"/>
              </a:rPr>
              <a:t>Chicka Chicka Boom Boom, 2021, 		learnwithhomer.com/library/story/chicka-chicka-boom-boom/.</a:t>
            </a:r>
            <a:endParaRPr sz="1700">
              <a:solidFill>
                <a:srgbClr val="000000"/>
              </a:solidFill>
              <a:latin typeface="Arial"/>
              <a:ea typeface="Arial"/>
              <a:cs typeface="Arial"/>
              <a:sym typeface="Arial"/>
            </a:endParaRPr>
          </a:p>
          <a:p>
            <a:pPr indent="0" lvl="0" marL="457200" rtl="0" algn="l">
              <a:lnSpc>
                <a:spcPct val="115000"/>
              </a:lnSpc>
              <a:spcBef>
                <a:spcPts val="1200"/>
              </a:spcBef>
              <a:spcAft>
                <a:spcPts val="0"/>
              </a:spcAft>
              <a:buNone/>
            </a:pPr>
            <a:r>
              <a:rPr lang="en-US" sz="1700">
                <a:solidFill>
                  <a:srgbClr val="000000"/>
                </a:solidFill>
                <a:latin typeface="Arial"/>
                <a:ea typeface="Arial"/>
                <a:cs typeface="Arial"/>
                <a:sym typeface="Arial"/>
              </a:rPr>
              <a:t>Chicka Chicka Boom Boom.” </a:t>
            </a:r>
            <a:r>
              <a:rPr i="1" lang="en-US" sz="1700">
                <a:solidFill>
                  <a:srgbClr val="000000"/>
                </a:solidFill>
                <a:latin typeface="Arial"/>
                <a:ea typeface="Arial"/>
                <a:cs typeface="Arial"/>
                <a:sym typeface="Arial"/>
              </a:rPr>
              <a:t>You Tube</a:t>
            </a:r>
            <a:r>
              <a:rPr lang="en-US" sz="1700">
                <a:solidFill>
                  <a:srgbClr val="000000"/>
                </a:solidFill>
                <a:latin typeface="Arial"/>
                <a:ea typeface="Arial"/>
                <a:cs typeface="Arial"/>
                <a:sym typeface="Arial"/>
              </a:rPr>
              <a:t>, uploaded by Andre Penn, 18 May 2020, www.youtube.com/watch?v=sAnSnkIrg2E.</a:t>
            </a:r>
            <a:endParaRPr sz="1700">
              <a:latin typeface="Arial"/>
              <a:ea typeface="Arial"/>
              <a:cs typeface="Arial"/>
              <a:sym typeface="Arial"/>
            </a:endParaRPr>
          </a:p>
          <a:p>
            <a:pPr indent="0" lvl="0" marL="457200" rtl="0" algn="l">
              <a:lnSpc>
                <a:spcPct val="115000"/>
              </a:lnSpc>
              <a:spcBef>
                <a:spcPts val="1200"/>
              </a:spcBef>
              <a:spcAft>
                <a:spcPts val="0"/>
              </a:spcAft>
              <a:buNone/>
            </a:pPr>
            <a:r>
              <a:rPr lang="en-US" sz="1700">
                <a:latin typeface="Arial"/>
                <a:ea typeface="Arial"/>
                <a:cs typeface="Arial"/>
                <a:sym typeface="Arial"/>
              </a:rPr>
              <a:t>Herr, Judy Dr. </a:t>
            </a:r>
            <a:r>
              <a:rPr i="1" lang="en-US" sz="1700">
                <a:latin typeface="Arial"/>
                <a:ea typeface="Arial"/>
                <a:cs typeface="Arial"/>
                <a:sym typeface="Arial"/>
              </a:rPr>
              <a:t>The Observation Guide: Working with Young Children.</a:t>
            </a:r>
            <a:r>
              <a:rPr lang="en-US" sz="1700">
                <a:latin typeface="Arial"/>
                <a:ea typeface="Arial"/>
                <a:cs typeface="Arial"/>
                <a:sym typeface="Arial"/>
              </a:rPr>
              <a:t> Seventh ed.,	Goodheart-Willcox Co., 2012.</a:t>
            </a:r>
            <a:endParaRPr sz="1700">
              <a:latin typeface="Arial"/>
              <a:ea typeface="Arial"/>
              <a:cs typeface="Arial"/>
              <a:sym typeface="Arial"/>
            </a:endParaRPr>
          </a:p>
          <a:p>
            <a:pPr indent="457200" lvl="0" marL="0" rtl="0" algn="l">
              <a:lnSpc>
                <a:spcPct val="115000"/>
              </a:lnSpc>
              <a:spcBef>
                <a:spcPts val="1200"/>
              </a:spcBef>
              <a:spcAft>
                <a:spcPts val="0"/>
              </a:spcAft>
              <a:buClr>
                <a:schemeClr val="dk1"/>
              </a:buClr>
              <a:buSzPts val="1100"/>
              <a:buFont typeface="Arial"/>
              <a:buNone/>
            </a:pPr>
            <a:r>
              <a:rPr lang="en-US" sz="1700">
                <a:latin typeface="Arial"/>
                <a:ea typeface="Arial"/>
                <a:cs typeface="Arial"/>
                <a:sym typeface="Arial"/>
              </a:rPr>
              <a:t>“Home.” </a:t>
            </a:r>
            <a:r>
              <a:rPr i="1" lang="en-US" sz="1700">
                <a:latin typeface="Arial"/>
                <a:ea typeface="Arial"/>
                <a:cs typeface="Arial"/>
                <a:sym typeface="Arial"/>
              </a:rPr>
              <a:t>Ohio FCCLA</a:t>
            </a:r>
            <a:r>
              <a:rPr lang="en-US" sz="1700">
                <a:latin typeface="Arial"/>
                <a:ea typeface="Arial"/>
                <a:cs typeface="Arial"/>
                <a:sym typeface="Arial"/>
              </a:rPr>
              <a:t>, 29 May 2020, www.ohiofccla.org/. </a:t>
            </a:r>
            <a:endParaRPr sz="1700">
              <a:latin typeface="Arial"/>
              <a:ea typeface="Arial"/>
              <a:cs typeface="Arial"/>
              <a:sym typeface="Arial"/>
            </a:endParaRPr>
          </a:p>
          <a:p>
            <a:pPr indent="0" lvl="0" marL="457200" rtl="0" algn="l">
              <a:lnSpc>
                <a:spcPct val="115000"/>
              </a:lnSpc>
              <a:spcBef>
                <a:spcPts val="1200"/>
              </a:spcBef>
              <a:spcAft>
                <a:spcPts val="0"/>
              </a:spcAft>
              <a:buClr>
                <a:schemeClr val="dk1"/>
              </a:buClr>
              <a:buSzPts val="1100"/>
              <a:buFont typeface="Arial"/>
              <a:buNone/>
            </a:pPr>
            <a:r>
              <a:rPr lang="en-US" sz="1700">
                <a:latin typeface="Arial"/>
                <a:ea typeface="Arial"/>
                <a:cs typeface="Arial"/>
                <a:sym typeface="Arial"/>
              </a:rPr>
              <a:t>“Kindergarten and Elementary School Teachers : Occupational Outlook Handbook.” </a:t>
            </a:r>
            <a:r>
              <a:rPr i="1" lang="en-US" sz="1700">
                <a:latin typeface="Arial"/>
                <a:ea typeface="Arial"/>
                <a:cs typeface="Arial"/>
                <a:sym typeface="Arial"/>
              </a:rPr>
              <a:t>U.S. Bureau of Labor Statistics</a:t>
            </a:r>
            <a:r>
              <a:rPr lang="en-US" sz="1700">
                <a:latin typeface="Arial"/>
                <a:ea typeface="Arial"/>
                <a:cs typeface="Arial"/>
                <a:sym typeface="Arial"/>
              </a:rPr>
              <a:t>, U.S. Bureau of Labor Statistics, 1 Sept. 2020, </a:t>
            </a:r>
            <a:r>
              <a:rPr lang="en-US" sz="1700">
                <a:solidFill>
                  <a:srgbClr val="000000"/>
                </a:solidFill>
                <a:uFill>
                  <a:noFill/>
                </a:uFill>
                <a:latin typeface="Arial"/>
                <a:ea typeface="Arial"/>
                <a:cs typeface="Arial"/>
                <a:sym typeface="Arial"/>
                <a:hlinkClick r:id="rId3">
                  <a:extLst>
                    <a:ext uri="{A12FA001-AC4F-418D-AE19-62706E023703}">
                      <ahyp:hlinkClr val="tx"/>
                    </a:ext>
                  </a:extLst>
                </a:hlinkClick>
              </a:rPr>
              <a:t>www.bls.gov/ooh/education-training-and-library/kindergarten-and-elementary-school-teachers.htm. </a:t>
            </a:r>
            <a:endParaRPr sz="1700">
              <a:solidFill>
                <a:srgbClr val="000000"/>
              </a:solidFill>
              <a:latin typeface="Arial"/>
              <a:ea typeface="Arial"/>
              <a:cs typeface="Arial"/>
              <a:sym typeface="Arial"/>
            </a:endParaRPr>
          </a:p>
          <a:p>
            <a:pPr indent="0" lvl="0" marL="457200" rtl="0" algn="l">
              <a:lnSpc>
                <a:spcPct val="115000"/>
              </a:lnSpc>
              <a:spcBef>
                <a:spcPts val="1200"/>
              </a:spcBef>
              <a:spcAft>
                <a:spcPts val="0"/>
              </a:spcAft>
              <a:buClr>
                <a:schemeClr val="dk1"/>
              </a:buClr>
              <a:buSzPts val="1100"/>
              <a:buFont typeface="Arial"/>
              <a:buNone/>
            </a:pPr>
            <a:r>
              <a:rPr lang="en-US" sz="1700">
                <a:latin typeface="Arial"/>
                <a:ea typeface="Arial"/>
                <a:cs typeface="Arial"/>
                <a:sym typeface="Arial"/>
              </a:rPr>
              <a:t>Martin Jr., Bill and Archambault, John. </a:t>
            </a:r>
            <a:r>
              <a:rPr i="1" lang="en-US" sz="1700">
                <a:latin typeface="Arial"/>
                <a:ea typeface="Arial"/>
                <a:cs typeface="Arial"/>
                <a:sym typeface="Arial"/>
              </a:rPr>
              <a:t>Chicka Chicka Boom Boom. </a:t>
            </a:r>
            <a:r>
              <a:rPr lang="en-US" sz="1700">
                <a:latin typeface="Arial"/>
                <a:ea typeface="Arial"/>
                <a:cs typeface="Arial"/>
                <a:sym typeface="Arial"/>
              </a:rPr>
              <a:t>Simon &amp; Schuster, 1989.</a:t>
            </a:r>
            <a:endParaRPr sz="1700">
              <a:latin typeface="Arial"/>
              <a:ea typeface="Arial"/>
              <a:cs typeface="Arial"/>
              <a:sym typeface="Arial"/>
            </a:endParaRPr>
          </a:p>
          <a:p>
            <a:pPr indent="457200" lvl="0" marL="0" rtl="0" algn="l">
              <a:lnSpc>
                <a:spcPct val="115000"/>
              </a:lnSpc>
              <a:spcBef>
                <a:spcPts val="1200"/>
              </a:spcBef>
              <a:spcAft>
                <a:spcPts val="1200"/>
              </a:spcAft>
              <a:buClr>
                <a:schemeClr val="dk1"/>
              </a:buClr>
              <a:buSzPts val="1100"/>
              <a:buFont typeface="Arial"/>
              <a:buNone/>
            </a:pPr>
            <a:r>
              <a:rPr lang="en-US" sz="1700">
                <a:latin typeface="Arial"/>
                <a:ea typeface="Arial"/>
                <a:cs typeface="Arial"/>
                <a:sym typeface="Arial"/>
              </a:rPr>
              <a:t>“National Standards.” </a:t>
            </a:r>
            <a:r>
              <a:rPr i="1" lang="en-US" sz="1700">
                <a:latin typeface="Arial"/>
                <a:ea typeface="Arial"/>
                <a:cs typeface="Arial"/>
                <a:sym typeface="Arial"/>
              </a:rPr>
              <a:t>Home</a:t>
            </a:r>
            <a:r>
              <a:rPr lang="en-US" sz="1700">
                <a:latin typeface="Arial"/>
                <a:ea typeface="Arial"/>
                <a:cs typeface="Arial"/>
                <a:sym typeface="Arial"/>
              </a:rPr>
              <a:t>, www.leadfcsed.org/national-standards.html. </a:t>
            </a:r>
            <a:endParaRPr/>
          </a:p>
        </p:txBody>
      </p:sp>
      <p:sp>
        <p:nvSpPr>
          <p:cNvPr id="329" name="Google Shape;329;p46"/>
          <p:cNvSpPr txBox="1"/>
          <p:nvPr/>
        </p:nvSpPr>
        <p:spPr>
          <a:xfrm>
            <a:off x="522625" y="5430300"/>
            <a:ext cx="7954200" cy="44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t/>
            </a:r>
            <a:endParaRPr sz="1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 name="Shape 111"/>
        <p:cNvGrpSpPr/>
        <p:nvPr/>
      </p:nvGrpSpPr>
      <p:grpSpPr>
        <a:xfrm>
          <a:off x="0" y="0"/>
          <a:ext cx="0" cy="0"/>
          <a:chOff x="0" y="0"/>
          <a:chExt cx="0" cy="0"/>
        </a:xfrm>
      </p:grpSpPr>
      <p:sp>
        <p:nvSpPr>
          <p:cNvPr id="112" name="Google Shape;112;p16"/>
          <p:cNvSpPr/>
          <p:nvPr/>
        </p:nvSpPr>
        <p:spPr>
          <a:xfrm>
            <a:off x="0" y="0"/>
            <a:ext cx="91440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3" name="Google Shape;113;p16"/>
          <p:cNvSpPr/>
          <p:nvPr/>
        </p:nvSpPr>
        <p:spPr>
          <a:xfrm rot="-5400000">
            <a:off x="-2347050" y="3312150"/>
            <a:ext cx="58929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14" name="Google Shape;114;p16"/>
          <p:cNvSpPr/>
          <p:nvPr/>
        </p:nvSpPr>
        <p:spPr>
          <a:xfrm rot="5400000">
            <a:off x="-71220" y="71102"/>
            <a:ext cx="24588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15" name="Google Shape;115;p16"/>
          <p:cNvPicPr preferRelativeResize="0"/>
          <p:nvPr/>
        </p:nvPicPr>
        <p:blipFill rotWithShape="1">
          <a:blip r:embed="rId3">
            <a:alphaModFix/>
          </a:blip>
          <a:srcRect b="0" l="0" r="0" t="0"/>
          <a:stretch/>
        </p:blipFill>
        <p:spPr>
          <a:xfrm>
            <a:off x="76852" y="91441"/>
            <a:ext cx="1223627" cy="1111946"/>
          </a:xfrm>
          <a:prstGeom prst="rect">
            <a:avLst/>
          </a:prstGeom>
          <a:noFill/>
          <a:ln>
            <a:noFill/>
          </a:ln>
        </p:spPr>
      </p:pic>
      <p:sp>
        <p:nvSpPr>
          <p:cNvPr id="116" name="Google Shape;116;p16"/>
          <p:cNvSpPr txBox="1"/>
          <p:nvPr>
            <p:ph type="title"/>
          </p:nvPr>
        </p:nvSpPr>
        <p:spPr>
          <a:xfrm>
            <a:off x="1987500" y="160725"/>
            <a:ext cx="7156500" cy="6765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dk1"/>
              </a:buClr>
              <a:buSzPts val="3600"/>
              <a:buFont typeface="Calibri"/>
              <a:buNone/>
            </a:pPr>
            <a:r>
              <a:rPr lang="en-US" sz="3600"/>
              <a:t>Goal 1: Planning Process</a:t>
            </a:r>
            <a:endParaRPr sz="3600"/>
          </a:p>
        </p:txBody>
      </p:sp>
      <p:graphicFrame>
        <p:nvGraphicFramePr>
          <p:cNvPr id="117" name="Google Shape;117;p16"/>
          <p:cNvGraphicFramePr/>
          <p:nvPr/>
        </p:nvGraphicFramePr>
        <p:xfrm>
          <a:off x="1300475" y="1315725"/>
          <a:ext cx="3000000" cy="3000000"/>
        </p:xfrm>
        <a:graphic>
          <a:graphicData uri="http://schemas.openxmlformats.org/drawingml/2006/table">
            <a:tbl>
              <a:tblPr>
                <a:noFill/>
                <a:tableStyleId>{3B66F4DF-28A8-4F74-8C4D-631356BC88DD}</a:tableStyleId>
              </a:tblPr>
              <a:tblGrid>
                <a:gridCol w="1189400"/>
                <a:gridCol w="6546150"/>
              </a:tblGrid>
              <a:tr h="1774750">
                <a:tc rowSpan="2">
                  <a:txBody>
                    <a:bodyPr/>
                    <a:lstStyle/>
                    <a:p>
                      <a:pPr indent="0" lvl="0" marL="0" rtl="0" algn="ctr">
                        <a:spcBef>
                          <a:spcPts val="0"/>
                        </a:spcBef>
                        <a:spcAft>
                          <a:spcPts val="0"/>
                        </a:spcAft>
                        <a:buNone/>
                      </a:pPr>
                      <a:r>
                        <a:rPr b="1" lang="en-US" sz="1600"/>
                        <a:t>Act</a:t>
                      </a:r>
                      <a:endParaRPr b="1" sz="1600"/>
                    </a:p>
                    <a:p>
                      <a:pPr indent="0" lvl="0" marL="0" rtl="0" algn="ctr">
                        <a:spcBef>
                          <a:spcPts val="0"/>
                        </a:spcBef>
                        <a:spcAft>
                          <a:spcPts val="0"/>
                        </a:spcAft>
                        <a:buNone/>
                      </a:pPr>
                      <a:r>
                        <a:t/>
                      </a:r>
                      <a:endParaRPr b="1" sz="1600"/>
                    </a:p>
                    <a:p>
                      <a:pPr indent="0" lvl="0" marL="0" rtl="0" algn="ctr">
                        <a:spcBef>
                          <a:spcPts val="0"/>
                        </a:spcBef>
                        <a:spcAft>
                          <a:spcPts val="0"/>
                        </a:spcAft>
                        <a:buNone/>
                      </a:pPr>
                      <a:r>
                        <a:t/>
                      </a:r>
                      <a:endParaRPr b="1" sz="1600">
                        <a:solidFill>
                          <a:schemeClr val="dk1"/>
                        </a:solidFill>
                      </a:endParaRPr>
                    </a:p>
                    <a:p>
                      <a:pPr indent="0" lvl="0" marL="0" rtl="0" algn="ctr">
                        <a:spcBef>
                          <a:spcPts val="0"/>
                        </a:spcBef>
                        <a:spcAft>
                          <a:spcPts val="0"/>
                        </a:spcAft>
                        <a:buNone/>
                      </a:pPr>
                      <a:r>
                        <a:t/>
                      </a:r>
                      <a:endParaRPr b="1" sz="1600">
                        <a:solidFill>
                          <a:schemeClr val="dk1"/>
                        </a:solidFill>
                      </a:endParaRPr>
                    </a:p>
                  </a:txBody>
                  <a:tcPr marT="91425" marB="91425" marR="91425" marL="91425"/>
                </a:tc>
                <a:tc rowSpan="2">
                  <a:txBody>
                    <a:bodyPr/>
                    <a:lstStyle/>
                    <a:p>
                      <a:pPr indent="0" lvl="0" marL="0" rtl="0" algn="l">
                        <a:spcBef>
                          <a:spcPts val="0"/>
                        </a:spcBef>
                        <a:spcAft>
                          <a:spcPts val="0"/>
                        </a:spcAft>
                        <a:buNone/>
                      </a:pPr>
                      <a:r>
                        <a:rPr lang="en-US"/>
                        <a:t>- </a:t>
                      </a:r>
                      <a:r>
                        <a:rPr lang="en-US"/>
                        <a:t>Talk to my advisors, Mrs. Dova Zak and Mrs. Amy Carey</a:t>
                      </a:r>
                      <a:endParaRPr/>
                    </a:p>
                    <a:p>
                      <a:pPr indent="0" lvl="0" marL="0" rtl="0" algn="l">
                        <a:spcBef>
                          <a:spcPts val="0"/>
                        </a:spcBef>
                        <a:spcAft>
                          <a:spcPts val="0"/>
                        </a:spcAft>
                        <a:buNone/>
                      </a:pPr>
                      <a:r>
                        <a:rPr lang="en-US"/>
                        <a:t>- Followed the criteria in the Teach and Train Star Event Manual</a:t>
                      </a:r>
                      <a:endParaRPr/>
                    </a:p>
                    <a:p>
                      <a:pPr indent="0" lvl="0" marL="0" rtl="0" algn="l">
                        <a:spcBef>
                          <a:spcPts val="0"/>
                        </a:spcBef>
                        <a:spcAft>
                          <a:spcPts val="0"/>
                        </a:spcAft>
                        <a:buNone/>
                      </a:pPr>
                      <a:r>
                        <a:rPr lang="en-US"/>
                        <a:t>- Shadowed a second grade teacher</a:t>
                      </a:r>
                      <a:endParaRPr/>
                    </a:p>
                    <a:p>
                      <a:pPr indent="0" lvl="0" marL="0" rtl="0" algn="l">
                        <a:spcBef>
                          <a:spcPts val="0"/>
                        </a:spcBef>
                        <a:spcAft>
                          <a:spcPts val="0"/>
                        </a:spcAft>
                        <a:buNone/>
                      </a:pPr>
                      <a:r>
                        <a:rPr lang="en-US"/>
                        <a:t>- Talked with the teacher and her students about their classroom, assignments, and expectations</a:t>
                      </a:r>
                      <a:endParaRPr/>
                    </a:p>
                    <a:p>
                      <a:pPr indent="0" lvl="0" marL="0" rtl="0" algn="l">
                        <a:spcBef>
                          <a:spcPts val="0"/>
                        </a:spcBef>
                        <a:spcAft>
                          <a:spcPts val="0"/>
                        </a:spcAft>
                        <a:buNone/>
                      </a:pPr>
                      <a:r>
                        <a:rPr lang="en-US"/>
                        <a:t>- Planned, wrote, and conducted my lesson plans with the preschoolers</a:t>
                      </a:r>
                      <a:endParaRPr/>
                    </a:p>
                    <a:p>
                      <a:pPr indent="0" lvl="0" marL="0" rtl="0" algn="l">
                        <a:spcBef>
                          <a:spcPts val="0"/>
                        </a:spcBef>
                        <a:spcAft>
                          <a:spcPts val="0"/>
                        </a:spcAft>
                        <a:buNone/>
                      </a:pPr>
                      <a:r>
                        <a:rPr lang="en-US"/>
                        <a:t>- Used the computer to create my portfolio pages</a:t>
                      </a:r>
                      <a:endParaRPr/>
                    </a:p>
                    <a:p>
                      <a:pPr indent="0" lvl="0" marL="0" rtl="0" algn="l">
                        <a:spcBef>
                          <a:spcPts val="0"/>
                        </a:spcBef>
                        <a:spcAft>
                          <a:spcPts val="0"/>
                        </a:spcAft>
                        <a:buNone/>
                      </a:pPr>
                      <a:r>
                        <a:rPr lang="en-US"/>
                        <a:t>- Showed proof of Use of </a:t>
                      </a:r>
                      <a:r>
                        <a:rPr lang="en-US"/>
                        <a:t>Technology</a:t>
                      </a:r>
                      <a:r>
                        <a:rPr lang="en-US"/>
                        <a:t> and proof of shadow</a:t>
                      </a:r>
                      <a:endParaRPr/>
                    </a:p>
                    <a:p>
                      <a:pPr indent="0" lvl="0" marL="0" rtl="0" algn="l">
                        <a:spcBef>
                          <a:spcPts val="0"/>
                        </a:spcBef>
                        <a:spcAft>
                          <a:spcPts val="0"/>
                        </a:spcAft>
                        <a:buNone/>
                      </a:pPr>
                      <a:r>
                        <a:rPr lang="en-US"/>
                        <a:t>- Put my portfolio together following the specifications in the judging rubric provided</a:t>
                      </a:r>
                      <a:endParaRPr/>
                    </a:p>
                    <a:p>
                      <a:pPr indent="0" lvl="0" marL="0" rtl="0" algn="l">
                        <a:spcBef>
                          <a:spcPts val="0"/>
                        </a:spcBef>
                        <a:spcAft>
                          <a:spcPts val="0"/>
                        </a:spcAft>
                        <a:buNone/>
                      </a:pPr>
                      <a:r>
                        <a:rPr lang="en-US"/>
                        <a:t>- Practiced my presentation with my advisors, teachers, and fellow FCCLA members and classmates</a:t>
                      </a:r>
                      <a:endParaRPr/>
                    </a:p>
                  </a:txBody>
                  <a:tcPr marT="91425" marB="91425" marR="91425" marL="91425"/>
                </a:tc>
              </a:tr>
              <a:tr h="1814950">
                <a:tc vMerge="1"/>
                <a:tc vMerge="1"/>
              </a:tr>
              <a:tr h="1892275">
                <a:tc>
                  <a:txBody>
                    <a:bodyPr/>
                    <a:lstStyle/>
                    <a:p>
                      <a:pPr indent="0" lvl="0" marL="0" rtl="0" algn="ctr">
                        <a:spcBef>
                          <a:spcPts val="0"/>
                        </a:spcBef>
                        <a:spcAft>
                          <a:spcPts val="0"/>
                        </a:spcAft>
                        <a:buNone/>
                      </a:pPr>
                      <a:r>
                        <a:rPr b="1" lang="en-US" sz="1600">
                          <a:solidFill>
                            <a:schemeClr val="dk1"/>
                          </a:solidFill>
                        </a:rPr>
                        <a:t>Follow Up</a:t>
                      </a:r>
                      <a:endParaRPr b="1" sz="1600">
                        <a:solidFill>
                          <a:schemeClr val="dk1"/>
                        </a:solidFill>
                      </a:endParaRPr>
                    </a:p>
                  </a:txBody>
                  <a:tcPr marT="91425" marB="91425" marR="91425" marL="91425"/>
                </a:tc>
                <a:tc>
                  <a:txBody>
                    <a:bodyPr/>
                    <a:lstStyle/>
                    <a:p>
                      <a:pPr indent="0" lvl="0" marL="0" rtl="0" algn="l">
                        <a:spcBef>
                          <a:spcPts val="0"/>
                        </a:spcBef>
                        <a:spcAft>
                          <a:spcPts val="0"/>
                        </a:spcAft>
                        <a:buNone/>
                      </a:pPr>
                      <a:r>
                        <a:rPr lang="en-US"/>
                        <a:t>-I completed my lesson on November 5th, 2020 and implemented it into the classroom on November 12th, 2020. It went pretty smoothly. There were a few things I could’ve done differently to make it flow better. </a:t>
                      </a:r>
                      <a:endParaRPr/>
                    </a:p>
                    <a:p>
                      <a:pPr indent="0" lvl="0" marL="0" rtl="0" algn="l">
                        <a:spcBef>
                          <a:spcPts val="0"/>
                        </a:spcBef>
                        <a:spcAft>
                          <a:spcPts val="0"/>
                        </a:spcAft>
                        <a:buNone/>
                      </a:pPr>
                      <a:r>
                        <a:rPr lang="en-US"/>
                        <a:t>-I completed my job shadow on November 13th, 2020, but COVID-19 stopped me from being able to directly work with the children.</a:t>
                      </a:r>
                      <a:endParaRPr/>
                    </a:p>
                    <a:p>
                      <a:pPr indent="0" lvl="0" marL="0" rtl="0" algn="l">
                        <a:spcBef>
                          <a:spcPts val="0"/>
                        </a:spcBef>
                        <a:spcAft>
                          <a:spcPts val="0"/>
                        </a:spcAft>
                        <a:buNone/>
                      </a:pPr>
                      <a:r>
                        <a:rPr lang="en-US"/>
                        <a:t>-I completed my portfolio in the beginning of February 2021 and learned about the requirements, responsibilities, and duties of a preschool teacher.</a:t>
                      </a:r>
                      <a:endParaRPr/>
                    </a:p>
                  </a:txBody>
                  <a:tcPr marT="91425" marB="91425" marR="91425" marL="91425"/>
                </a:tc>
              </a:tr>
            </a:tbl>
          </a:graphicData>
        </a:graphic>
      </p:graphicFrame>
      <p:pic>
        <p:nvPicPr>
          <p:cNvPr id="118" name="Google Shape;118;p16"/>
          <p:cNvPicPr preferRelativeResize="0"/>
          <p:nvPr/>
        </p:nvPicPr>
        <p:blipFill>
          <a:blip r:embed="rId4">
            <a:alphaModFix/>
          </a:blip>
          <a:stretch>
            <a:fillRect/>
          </a:stretch>
        </p:blipFill>
        <p:spPr>
          <a:xfrm>
            <a:off x="1445250" y="5532775"/>
            <a:ext cx="953700" cy="947256"/>
          </a:xfrm>
          <a:prstGeom prst="rect">
            <a:avLst/>
          </a:prstGeom>
          <a:noFill/>
          <a:ln>
            <a:noFill/>
          </a:ln>
        </p:spPr>
      </p:pic>
      <p:pic>
        <p:nvPicPr>
          <p:cNvPr id="119" name="Google Shape;119;p16"/>
          <p:cNvPicPr preferRelativeResize="0"/>
          <p:nvPr/>
        </p:nvPicPr>
        <p:blipFill>
          <a:blip r:embed="rId5">
            <a:alphaModFix/>
          </a:blip>
          <a:stretch>
            <a:fillRect/>
          </a:stretch>
        </p:blipFill>
        <p:spPr>
          <a:xfrm>
            <a:off x="1445242" y="1748767"/>
            <a:ext cx="953700" cy="94748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7"/>
          <p:cNvSpPr/>
          <p:nvPr/>
        </p:nvSpPr>
        <p:spPr>
          <a:xfrm>
            <a:off x="0" y="0"/>
            <a:ext cx="91440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5" name="Google Shape;125;p17"/>
          <p:cNvSpPr/>
          <p:nvPr/>
        </p:nvSpPr>
        <p:spPr>
          <a:xfrm rot="-5400000">
            <a:off x="-2347050" y="3312150"/>
            <a:ext cx="5892900" cy="1198800"/>
          </a:xfrm>
          <a:prstGeom prst="rect">
            <a:avLst/>
          </a:prstGeom>
          <a:solidFill>
            <a:srgbClr val="D2243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26" name="Google Shape;126;p17"/>
          <p:cNvSpPr/>
          <p:nvPr/>
        </p:nvSpPr>
        <p:spPr>
          <a:xfrm rot="5400000">
            <a:off x="-71220" y="71102"/>
            <a:ext cx="2458800" cy="2316600"/>
          </a:xfrm>
          <a:prstGeom prst="rtTriangle">
            <a:avLst/>
          </a:prstGeom>
          <a:solidFill>
            <a:schemeClr val="lt1"/>
          </a:solidFill>
          <a:ln cap="flat" cmpd="sng" w="952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127" name="Google Shape;127;p17"/>
          <p:cNvPicPr preferRelativeResize="0"/>
          <p:nvPr/>
        </p:nvPicPr>
        <p:blipFill rotWithShape="1">
          <a:blip r:embed="rId3">
            <a:alphaModFix/>
          </a:blip>
          <a:srcRect b="0" l="0" r="0" t="0"/>
          <a:stretch/>
        </p:blipFill>
        <p:spPr>
          <a:xfrm>
            <a:off x="76852" y="91441"/>
            <a:ext cx="1223627" cy="1111946"/>
          </a:xfrm>
          <a:prstGeom prst="rect">
            <a:avLst/>
          </a:prstGeom>
          <a:noFill/>
          <a:ln>
            <a:noFill/>
          </a:ln>
        </p:spPr>
      </p:pic>
      <p:sp>
        <p:nvSpPr>
          <p:cNvPr id="128" name="Google Shape;128;p17"/>
          <p:cNvSpPr txBox="1"/>
          <p:nvPr>
            <p:ph type="title"/>
          </p:nvPr>
        </p:nvSpPr>
        <p:spPr>
          <a:xfrm>
            <a:off x="1987500" y="160725"/>
            <a:ext cx="7156500" cy="6765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chemeClr val="dk1"/>
              </a:buClr>
              <a:buSzPts val="3600"/>
              <a:buFont typeface="Calibri"/>
              <a:buNone/>
            </a:pPr>
            <a:r>
              <a:rPr lang="en-US" sz="3600"/>
              <a:t>Table of Contents</a:t>
            </a:r>
            <a:endParaRPr sz="3600"/>
          </a:p>
        </p:txBody>
      </p:sp>
      <p:sp>
        <p:nvSpPr>
          <p:cNvPr id="129" name="Google Shape;129;p17"/>
          <p:cNvSpPr txBox="1"/>
          <p:nvPr/>
        </p:nvSpPr>
        <p:spPr>
          <a:xfrm>
            <a:off x="1508150" y="1518350"/>
            <a:ext cx="73065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latin typeface="Calibri"/>
                <a:ea typeface="Calibri"/>
                <a:cs typeface="Calibri"/>
                <a:sym typeface="Calibri"/>
              </a:rPr>
              <a:t>Project Identification Page 					Slide 1</a:t>
            </a:r>
            <a:endParaRPr sz="2400">
              <a:latin typeface="Calibri"/>
              <a:ea typeface="Calibri"/>
              <a:cs typeface="Calibri"/>
              <a:sym typeface="Calibri"/>
            </a:endParaRPr>
          </a:p>
          <a:p>
            <a:pPr indent="0" lvl="0" marL="0" rtl="0" algn="l">
              <a:spcBef>
                <a:spcPts val="0"/>
              </a:spcBef>
              <a:spcAft>
                <a:spcPts val="0"/>
              </a:spcAft>
              <a:buNone/>
            </a:pPr>
            <a:r>
              <a:rPr lang="en-US" sz="2400">
                <a:latin typeface="Calibri"/>
                <a:ea typeface="Calibri"/>
                <a:cs typeface="Calibri"/>
                <a:sym typeface="Calibri"/>
              </a:rPr>
              <a:t>Evidence of Online Project Summary Sheet   	Slide 2</a:t>
            </a:r>
            <a:endParaRPr sz="2400">
              <a:latin typeface="Calibri"/>
              <a:ea typeface="Calibri"/>
              <a:cs typeface="Calibri"/>
              <a:sym typeface="Calibri"/>
            </a:endParaRPr>
          </a:p>
          <a:p>
            <a:pPr indent="0" lvl="0" marL="0" rtl="0" algn="l">
              <a:spcBef>
                <a:spcPts val="0"/>
              </a:spcBef>
              <a:spcAft>
                <a:spcPts val="0"/>
              </a:spcAft>
              <a:buNone/>
            </a:pPr>
            <a:r>
              <a:rPr lang="en-US" sz="2400">
                <a:latin typeface="Calibri"/>
                <a:ea typeface="Calibri"/>
                <a:cs typeface="Calibri"/>
                <a:sym typeface="Calibri"/>
              </a:rPr>
              <a:t>FCCLA Planning Process Summary Page     	Slide 3-4</a:t>
            </a:r>
            <a:endParaRPr sz="2400">
              <a:latin typeface="Calibri"/>
              <a:ea typeface="Calibri"/>
              <a:cs typeface="Calibri"/>
              <a:sym typeface="Calibri"/>
            </a:endParaRPr>
          </a:p>
          <a:p>
            <a:pPr indent="0" lvl="0" marL="0" rtl="0" algn="l">
              <a:spcBef>
                <a:spcPts val="0"/>
              </a:spcBef>
              <a:spcAft>
                <a:spcPts val="0"/>
              </a:spcAft>
              <a:buNone/>
            </a:pPr>
            <a:r>
              <a:rPr lang="en-US" sz="2400">
                <a:latin typeface="Calibri"/>
                <a:ea typeface="Calibri"/>
                <a:cs typeface="Calibri"/>
                <a:sym typeface="Calibri"/>
              </a:rPr>
              <a:t>Table of Contents       							Slide   5</a:t>
            </a:r>
            <a:endParaRPr sz="2400">
              <a:latin typeface="Calibri"/>
              <a:ea typeface="Calibri"/>
              <a:cs typeface="Calibri"/>
              <a:sym typeface="Calibri"/>
            </a:endParaRPr>
          </a:p>
          <a:p>
            <a:pPr indent="0" lvl="0" marL="0" rtl="0" algn="l">
              <a:spcBef>
                <a:spcPts val="0"/>
              </a:spcBef>
              <a:spcAft>
                <a:spcPts val="0"/>
              </a:spcAft>
              <a:buNone/>
            </a:pPr>
            <a:r>
              <a:rPr lang="en-US" sz="2400">
                <a:latin typeface="Calibri"/>
                <a:ea typeface="Calibri"/>
                <a:cs typeface="Calibri"/>
                <a:sym typeface="Calibri"/>
              </a:rPr>
              <a:t>Career Exploration Summary   				Slide 6-9</a:t>
            </a:r>
            <a:endParaRPr sz="2400">
              <a:latin typeface="Calibri"/>
              <a:ea typeface="Calibri"/>
              <a:cs typeface="Calibri"/>
              <a:sym typeface="Calibri"/>
            </a:endParaRPr>
          </a:p>
          <a:p>
            <a:pPr indent="0" lvl="0" marL="0" rtl="0" algn="l">
              <a:spcBef>
                <a:spcPts val="0"/>
              </a:spcBef>
              <a:spcAft>
                <a:spcPts val="0"/>
              </a:spcAft>
              <a:buNone/>
            </a:pPr>
            <a:r>
              <a:rPr lang="en-US" sz="2400">
                <a:latin typeface="Calibri"/>
                <a:ea typeface="Calibri"/>
                <a:cs typeface="Calibri"/>
                <a:sym typeface="Calibri"/>
              </a:rPr>
              <a:t>Self-Assessment Document    					Slide 10-11</a:t>
            </a:r>
            <a:endParaRPr sz="2400">
              <a:latin typeface="Calibri"/>
              <a:ea typeface="Calibri"/>
              <a:cs typeface="Calibri"/>
              <a:sym typeface="Calibri"/>
            </a:endParaRPr>
          </a:p>
          <a:p>
            <a:pPr indent="0" lvl="0" marL="0" rtl="0" algn="l">
              <a:spcBef>
                <a:spcPts val="0"/>
              </a:spcBef>
              <a:spcAft>
                <a:spcPts val="0"/>
              </a:spcAft>
              <a:buNone/>
            </a:pPr>
            <a:r>
              <a:rPr lang="en-US" sz="2400">
                <a:latin typeface="Calibri"/>
                <a:ea typeface="Calibri"/>
                <a:cs typeface="Calibri"/>
                <a:sym typeface="Calibri"/>
              </a:rPr>
              <a:t>Lesson Plans    								Slide 12-22</a:t>
            </a:r>
            <a:endParaRPr sz="2400">
              <a:latin typeface="Calibri"/>
              <a:ea typeface="Calibri"/>
              <a:cs typeface="Calibri"/>
              <a:sym typeface="Calibri"/>
            </a:endParaRPr>
          </a:p>
          <a:p>
            <a:pPr indent="0" lvl="0" marL="0" rtl="0" algn="l">
              <a:spcBef>
                <a:spcPts val="0"/>
              </a:spcBef>
              <a:spcAft>
                <a:spcPts val="0"/>
              </a:spcAft>
              <a:buNone/>
            </a:pPr>
            <a:r>
              <a:rPr lang="en-US" sz="2400">
                <a:latin typeface="Calibri"/>
                <a:ea typeface="Calibri"/>
                <a:cs typeface="Calibri"/>
                <a:sym typeface="Calibri"/>
              </a:rPr>
              <a:t>Evidence of Prior Presentations   				Slide 23-29</a:t>
            </a:r>
            <a:endParaRPr sz="2400">
              <a:latin typeface="Calibri"/>
              <a:ea typeface="Calibri"/>
              <a:cs typeface="Calibri"/>
              <a:sym typeface="Calibri"/>
            </a:endParaRPr>
          </a:p>
          <a:p>
            <a:pPr indent="0" lvl="0" marL="0" rtl="0" algn="l">
              <a:spcBef>
                <a:spcPts val="0"/>
              </a:spcBef>
              <a:spcAft>
                <a:spcPts val="0"/>
              </a:spcAft>
              <a:buNone/>
            </a:pPr>
            <a:r>
              <a:rPr lang="en-US" sz="2400">
                <a:latin typeface="Calibri"/>
                <a:ea typeface="Calibri"/>
                <a:cs typeface="Calibri"/>
                <a:sym typeface="Calibri"/>
              </a:rPr>
              <a:t>Evidence of Technology Used     				Slide 30-32</a:t>
            </a:r>
            <a:endParaRPr sz="2400">
              <a:latin typeface="Calibri"/>
              <a:ea typeface="Calibri"/>
              <a:cs typeface="Calibri"/>
              <a:sym typeface="Calibri"/>
            </a:endParaRPr>
          </a:p>
          <a:p>
            <a:pPr indent="0" lvl="0" marL="0" rtl="0" algn="l">
              <a:spcBef>
                <a:spcPts val="0"/>
              </a:spcBef>
              <a:spcAft>
                <a:spcPts val="0"/>
              </a:spcAft>
              <a:buNone/>
            </a:pPr>
            <a:r>
              <a:rPr lang="en-US" sz="2400">
                <a:latin typeface="Calibri"/>
                <a:ea typeface="Calibri"/>
                <a:cs typeface="Calibri"/>
                <a:sym typeface="Calibri"/>
              </a:rPr>
              <a:t>Work Cited									Slide 33-34</a:t>
            </a:r>
            <a:endParaRPr sz="24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18"/>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Career Exploration</a:t>
            </a:r>
            <a:endParaRPr/>
          </a:p>
        </p:txBody>
      </p:sp>
      <p:pic>
        <p:nvPicPr>
          <p:cNvPr id="135" name="Google Shape;135;p18"/>
          <p:cNvPicPr preferRelativeResize="0"/>
          <p:nvPr/>
        </p:nvPicPr>
        <p:blipFill>
          <a:blip r:embed="rId3">
            <a:alphaModFix/>
          </a:blip>
          <a:stretch>
            <a:fillRect/>
          </a:stretch>
        </p:blipFill>
        <p:spPr>
          <a:xfrm>
            <a:off x="3030562" y="1417638"/>
            <a:ext cx="3082863" cy="51355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39" name="Shape 139"/>
        <p:cNvGrpSpPr/>
        <p:nvPr/>
      </p:nvGrpSpPr>
      <p:grpSpPr>
        <a:xfrm>
          <a:off x="0" y="0"/>
          <a:ext cx="0" cy="0"/>
          <a:chOff x="0" y="0"/>
          <a:chExt cx="0" cy="0"/>
        </a:xfrm>
      </p:grpSpPr>
      <p:graphicFrame>
        <p:nvGraphicFramePr>
          <p:cNvPr id="140" name="Google Shape;140;p19"/>
          <p:cNvGraphicFramePr/>
          <p:nvPr/>
        </p:nvGraphicFramePr>
        <p:xfrm>
          <a:off x="0" y="1156375"/>
          <a:ext cx="3000000" cy="3000000"/>
        </p:xfrm>
        <a:graphic>
          <a:graphicData uri="http://schemas.openxmlformats.org/drawingml/2006/table">
            <a:tbl>
              <a:tblPr>
                <a:noFill/>
                <a:tableStyleId>{3B66F4DF-28A8-4F74-8C4D-631356BC88DD}</a:tableStyleId>
              </a:tblPr>
              <a:tblGrid>
                <a:gridCol w="9144000"/>
              </a:tblGrid>
              <a:tr h="1986300">
                <a:tc>
                  <a:txBody>
                    <a:bodyPr/>
                    <a:lstStyle/>
                    <a:p>
                      <a:pPr indent="0" lvl="0" marL="0" rtl="0" algn="l">
                        <a:spcBef>
                          <a:spcPts val="0"/>
                        </a:spcBef>
                        <a:spcAft>
                          <a:spcPts val="0"/>
                        </a:spcAft>
                        <a:buNone/>
                      </a:pPr>
                      <a:r>
                        <a:rPr lang="en-US" sz="2000" u="sng">
                          <a:solidFill>
                            <a:schemeClr val="accent6"/>
                          </a:solidFill>
                        </a:rPr>
                        <a:t>Educational Path and Qualifications:</a:t>
                      </a:r>
                      <a:endParaRPr sz="2000" u="sng">
                        <a:solidFill>
                          <a:schemeClr val="accent6"/>
                        </a:solidFill>
                      </a:endParaRPr>
                    </a:p>
                    <a:p>
                      <a:pPr indent="0" lvl="0" marL="0" rtl="0" algn="l">
                        <a:spcBef>
                          <a:spcPts val="0"/>
                        </a:spcBef>
                        <a:spcAft>
                          <a:spcPts val="0"/>
                        </a:spcAft>
                        <a:buNone/>
                      </a:pPr>
                      <a:r>
                        <a:t/>
                      </a:r>
                      <a:endParaRPr sz="2000" u="sng">
                        <a:solidFill>
                          <a:schemeClr val="accent6"/>
                        </a:solidFill>
                      </a:endParaRPr>
                    </a:p>
                    <a:p>
                      <a:pPr indent="0" lvl="0" marL="0" rtl="0" algn="l">
                        <a:spcBef>
                          <a:spcPts val="0"/>
                        </a:spcBef>
                        <a:spcAft>
                          <a:spcPts val="0"/>
                        </a:spcAft>
                        <a:buNone/>
                      </a:pPr>
                      <a:r>
                        <a:rPr lang="en-US" sz="1500"/>
                        <a:t>To become an elementary teacher in Ohio, a person will need a bachelor’s degree in Early Childhood Education. In addition, they will need to pass a criminal background check along with being fingerprinted. They also need to complete an approved teacher preparation program and pass a content area exam and a professional knowledge exam. They must apply for initial licensure through the Ohio Department of Education.</a:t>
                      </a:r>
                      <a:endParaRPr sz="1500"/>
                    </a:p>
                  </a:txBody>
                  <a:tcPr marT="91425" marB="91425" marR="91425" marL="91425"/>
                </a:tc>
              </a:tr>
              <a:tr h="1639350">
                <a:tc>
                  <a:txBody>
                    <a:bodyPr/>
                    <a:lstStyle/>
                    <a:p>
                      <a:pPr indent="0" lvl="0" marL="0" rtl="0" algn="l">
                        <a:spcBef>
                          <a:spcPts val="0"/>
                        </a:spcBef>
                        <a:spcAft>
                          <a:spcPts val="0"/>
                        </a:spcAft>
                        <a:buNone/>
                      </a:pPr>
                      <a:r>
                        <a:rPr lang="en-US" sz="2000" u="sng">
                          <a:solidFill>
                            <a:schemeClr val="accent4"/>
                          </a:solidFill>
                        </a:rPr>
                        <a:t>Sample Job Description:</a:t>
                      </a:r>
                      <a:endParaRPr sz="2000" u="sng">
                        <a:solidFill>
                          <a:schemeClr val="accent4"/>
                        </a:solidFill>
                      </a:endParaRPr>
                    </a:p>
                    <a:p>
                      <a:pPr indent="0" lvl="0" marL="0" rtl="0" algn="l">
                        <a:spcBef>
                          <a:spcPts val="0"/>
                        </a:spcBef>
                        <a:spcAft>
                          <a:spcPts val="0"/>
                        </a:spcAft>
                        <a:buNone/>
                      </a:pPr>
                      <a:r>
                        <a:t/>
                      </a:r>
                      <a:endParaRPr sz="2000" u="sng">
                        <a:solidFill>
                          <a:schemeClr val="accent4"/>
                        </a:solidFill>
                      </a:endParaRPr>
                    </a:p>
                    <a:p>
                      <a:pPr indent="0" lvl="0" marL="0" rtl="0" algn="l">
                        <a:spcBef>
                          <a:spcPts val="0"/>
                        </a:spcBef>
                        <a:spcAft>
                          <a:spcPts val="0"/>
                        </a:spcAft>
                        <a:buNone/>
                      </a:pPr>
                      <a:r>
                        <a:rPr lang="en-US" sz="1500"/>
                        <a:t>An Elementary Teacher is responsible for providing a safe and developmentally appropriate classroom in accordance with all relevant legislation, policies, and procedures in which a child can properly learn and grow in</a:t>
                      </a:r>
                      <a:r>
                        <a:rPr lang="en-US"/>
                        <a:t>.</a:t>
                      </a:r>
                      <a:r>
                        <a:rPr lang="en-US" sz="2000"/>
                        <a:t>  </a:t>
                      </a:r>
                      <a:r>
                        <a:rPr lang="en-US" sz="1500">
                          <a:solidFill>
                            <a:srgbClr val="161B25"/>
                          </a:solidFill>
                        </a:rPr>
                        <a:t>Their primary duties include developing learning materials, teaching, answering student inquiries, assigning homework, and managing classroom supplies.</a:t>
                      </a:r>
                      <a:endParaRPr sz="1500"/>
                    </a:p>
                  </a:txBody>
                  <a:tcPr marT="91425" marB="91425" marR="91425" marL="91425"/>
                </a:tc>
              </a:tr>
              <a:tr h="2075975">
                <a:tc>
                  <a:txBody>
                    <a:bodyPr/>
                    <a:lstStyle/>
                    <a:p>
                      <a:pPr indent="0" lvl="0" marL="0" rtl="0" algn="l">
                        <a:spcBef>
                          <a:spcPts val="0"/>
                        </a:spcBef>
                        <a:spcAft>
                          <a:spcPts val="0"/>
                        </a:spcAft>
                        <a:buNone/>
                      </a:pPr>
                      <a:r>
                        <a:rPr lang="en-US" sz="2000" u="sng">
                          <a:solidFill>
                            <a:schemeClr val="accent3"/>
                          </a:solidFill>
                        </a:rPr>
                        <a:t>Skills Needed:</a:t>
                      </a:r>
                      <a:endParaRPr/>
                    </a:p>
                  </a:txBody>
                  <a:tcPr marT="91425" marB="91425" marR="91425" marL="91425"/>
                </a:tc>
              </a:tr>
            </a:tbl>
          </a:graphicData>
        </a:graphic>
      </p:graphicFrame>
      <p:sp>
        <p:nvSpPr>
          <p:cNvPr id="141" name="Google Shape;141;p19"/>
          <p:cNvSpPr txBox="1"/>
          <p:nvPr/>
        </p:nvSpPr>
        <p:spPr>
          <a:xfrm>
            <a:off x="3800100" y="2285875"/>
            <a:ext cx="7345200" cy="85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142" name="Google Shape;142;p19"/>
          <p:cNvSpPr txBox="1"/>
          <p:nvPr/>
        </p:nvSpPr>
        <p:spPr>
          <a:xfrm>
            <a:off x="740100" y="126125"/>
            <a:ext cx="76638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4000">
                <a:latin typeface="Calibri"/>
                <a:ea typeface="Calibri"/>
                <a:cs typeface="Calibri"/>
                <a:sym typeface="Calibri"/>
              </a:rPr>
              <a:t>Career Exploration</a:t>
            </a:r>
            <a:endParaRPr sz="4000">
              <a:latin typeface="Calibri"/>
              <a:ea typeface="Calibri"/>
              <a:cs typeface="Calibri"/>
              <a:sym typeface="Calibri"/>
            </a:endParaRPr>
          </a:p>
          <a:p>
            <a:pPr indent="0" lvl="0" marL="0" rtl="0" algn="ctr">
              <a:spcBef>
                <a:spcPts val="0"/>
              </a:spcBef>
              <a:spcAft>
                <a:spcPts val="0"/>
              </a:spcAft>
              <a:buNone/>
            </a:pPr>
            <a:r>
              <a:rPr lang="en-US" sz="2000">
                <a:latin typeface="Calibri"/>
                <a:ea typeface="Calibri"/>
                <a:cs typeface="Calibri"/>
                <a:sym typeface="Calibri"/>
              </a:rPr>
              <a:t>Elementary Teacher</a:t>
            </a:r>
            <a:endParaRPr sz="2000">
              <a:latin typeface="Calibri"/>
              <a:ea typeface="Calibri"/>
              <a:cs typeface="Calibri"/>
              <a:sym typeface="Calibri"/>
            </a:endParaRPr>
          </a:p>
        </p:txBody>
      </p:sp>
      <p:sp>
        <p:nvSpPr>
          <p:cNvPr id="143" name="Google Shape;143;p19"/>
          <p:cNvSpPr txBox="1"/>
          <p:nvPr/>
        </p:nvSpPr>
        <p:spPr>
          <a:xfrm>
            <a:off x="108900" y="5319200"/>
            <a:ext cx="4463100" cy="1693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US">
                <a:solidFill>
                  <a:schemeClr val="dk1"/>
                </a:solidFill>
              </a:rPr>
              <a:t>Positive attitude</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Should enjoy challenges and have room to grow</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Take initiative in the classroom</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Can handle several activities at once</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Be a keen observer</a:t>
            </a:r>
            <a:endParaRPr>
              <a:solidFill>
                <a:schemeClr val="dk1"/>
              </a:solidFill>
            </a:endParaRPr>
          </a:p>
          <a:p>
            <a:pPr indent="-317500" lvl="0" marL="457200" rtl="0" algn="l">
              <a:spcBef>
                <a:spcPts val="0"/>
              </a:spcBef>
              <a:spcAft>
                <a:spcPts val="0"/>
              </a:spcAft>
              <a:buClr>
                <a:schemeClr val="dk1"/>
              </a:buClr>
              <a:buSzPts val="1400"/>
              <a:buChar char="●"/>
            </a:pPr>
            <a:r>
              <a:rPr lang="en-US">
                <a:solidFill>
                  <a:schemeClr val="dk1"/>
                </a:solidFill>
              </a:rPr>
              <a:t>Enthusiastic</a:t>
            </a:r>
            <a:endParaRPr>
              <a:solidFill>
                <a:schemeClr val="dk1"/>
              </a:solidFill>
            </a:endParaRPr>
          </a:p>
          <a:p>
            <a:pPr indent="0" lvl="0" marL="0" rtl="0" algn="l">
              <a:spcBef>
                <a:spcPts val="0"/>
              </a:spcBef>
              <a:spcAft>
                <a:spcPts val="0"/>
              </a:spcAft>
              <a:buNone/>
            </a:pPr>
            <a:r>
              <a:t/>
            </a:r>
            <a:endParaRPr>
              <a:latin typeface="Calibri"/>
              <a:ea typeface="Calibri"/>
              <a:cs typeface="Calibri"/>
              <a:sym typeface="Calibri"/>
            </a:endParaRPr>
          </a:p>
        </p:txBody>
      </p:sp>
      <p:sp>
        <p:nvSpPr>
          <p:cNvPr id="144" name="Google Shape;144;p19"/>
          <p:cNvSpPr txBox="1"/>
          <p:nvPr/>
        </p:nvSpPr>
        <p:spPr>
          <a:xfrm>
            <a:off x="4877150" y="4939450"/>
            <a:ext cx="3785100" cy="1693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US"/>
              <a:t>Dependable</a:t>
            </a:r>
            <a:endParaRPr/>
          </a:p>
          <a:p>
            <a:pPr indent="-317500" lvl="0" marL="457200" rtl="0" algn="l">
              <a:spcBef>
                <a:spcPts val="0"/>
              </a:spcBef>
              <a:spcAft>
                <a:spcPts val="0"/>
              </a:spcAft>
              <a:buSzPts val="1400"/>
              <a:buChar char="●"/>
            </a:pPr>
            <a:r>
              <a:rPr lang="en-US"/>
              <a:t>Positive</a:t>
            </a:r>
            <a:endParaRPr/>
          </a:p>
          <a:p>
            <a:pPr indent="-317500" lvl="0" marL="457200" rtl="0" algn="l">
              <a:spcBef>
                <a:spcPts val="0"/>
              </a:spcBef>
              <a:spcAft>
                <a:spcPts val="0"/>
              </a:spcAft>
              <a:buSzPts val="1400"/>
              <a:buChar char="●"/>
            </a:pPr>
            <a:r>
              <a:rPr lang="en-US"/>
              <a:t>Caring</a:t>
            </a:r>
            <a:endParaRPr/>
          </a:p>
          <a:p>
            <a:pPr indent="-317500" lvl="0" marL="457200" rtl="0" algn="l">
              <a:spcBef>
                <a:spcPts val="0"/>
              </a:spcBef>
              <a:spcAft>
                <a:spcPts val="0"/>
              </a:spcAft>
              <a:buSzPts val="1400"/>
              <a:buChar char="●"/>
            </a:pPr>
            <a:r>
              <a:rPr lang="en-US"/>
              <a:t>Innovative</a:t>
            </a:r>
            <a:endParaRPr/>
          </a:p>
          <a:p>
            <a:pPr indent="-317500" lvl="0" marL="457200" rtl="0" algn="l">
              <a:spcBef>
                <a:spcPts val="0"/>
              </a:spcBef>
              <a:spcAft>
                <a:spcPts val="0"/>
              </a:spcAft>
              <a:buSzPts val="1400"/>
              <a:buChar char="●"/>
            </a:pPr>
            <a:r>
              <a:rPr lang="en-US"/>
              <a:t>Creative</a:t>
            </a:r>
            <a:endParaRPr/>
          </a:p>
          <a:p>
            <a:pPr indent="-317500" lvl="0" marL="457200" rtl="0" algn="l">
              <a:spcBef>
                <a:spcPts val="0"/>
              </a:spcBef>
              <a:spcAft>
                <a:spcPts val="0"/>
              </a:spcAft>
              <a:buSzPts val="1400"/>
              <a:buChar char="●"/>
            </a:pPr>
            <a:r>
              <a:rPr lang="en-US"/>
              <a:t>Outgoing</a:t>
            </a:r>
            <a:endParaRPr/>
          </a:p>
          <a:p>
            <a:pPr indent="-317500" lvl="0" marL="457200" rtl="0" algn="l">
              <a:spcBef>
                <a:spcPts val="0"/>
              </a:spcBef>
              <a:spcAft>
                <a:spcPts val="0"/>
              </a:spcAft>
              <a:buSzPts val="1400"/>
              <a:buChar char="●"/>
            </a:pPr>
            <a:r>
              <a:rPr lang="en-US"/>
              <a:t>Flexible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48" name="Shape 148"/>
        <p:cNvGrpSpPr/>
        <p:nvPr/>
      </p:nvGrpSpPr>
      <p:grpSpPr>
        <a:xfrm>
          <a:off x="0" y="0"/>
          <a:ext cx="0" cy="0"/>
          <a:chOff x="0" y="0"/>
          <a:chExt cx="0" cy="0"/>
        </a:xfrm>
      </p:grpSpPr>
      <p:graphicFrame>
        <p:nvGraphicFramePr>
          <p:cNvPr id="149" name="Google Shape;149;p20"/>
          <p:cNvGraphicFramePr/>
          <p:nvPr/>
        </p:nvGraphicFramePr>
        <p:xfrm>
          <a:off x="0" y="1075038"/>
          <a:ext cx="3000000" cy="3000000"/>
        </p:xfrm>
        <a:graphic>
          <a:graphicData uri="http://schemas.openxmlformats.org/drawingml/2006/table">
            <a:tbl>
              <a:tblPr>
                <a:noFill/>
                <a:tableStyleId>{3B66F4DF-28A8-4F74-8C4D-631356BC88DD}</a:tableStyleId>
              </a:tblPr>
              <a:tblGrid>
                <a:gridCol w="9144000"/>
              </a:tblGrid>
              <a:tr h="1665750">
                <a:tc>
                  <a:txBody>
                    <a:bodyPr/>
                    <a:lstStyle/>
                    <a:p>
                      <a:pPr indent="0" lvl="0" marL="0" rtl="0" algn="l">
                        <a:spcBef>
                          <a:spcPts val="0"/>
                        </a:spcBef>
                        <a:spcAft>
                          <a:spcPts val="0"/>
                        </a:spcAft>
                        <a:buClr>
                          <a:schemeClr val="dk1"/>
                        </a:buClr>
                        <a:buSzPts val="1100"/>
                        <a:buFont typeface="Arial"/>
                        <a:buNone/>
                      </a:pPr>
                      <a:r>
                        <a:rPr lang="en-US" sz="2000" u="sng">
                          <a:solidFill>
                            <a:schemeClr val="accent5"/>
                          </a:solidFill>
                        </a:rPr>
                        <a:t>Current and Future Job </a:t>
                      </a:r>
                      <a:r>
                        <a:rPr lang="en-US" sz="2000" u="sng">
                          <a:solidFill>
                            <a:schemeClr val="accent5"/>
                          </a:solidFill>
                        </a:rPr>
                        <a:t>Outlook:</a:t>
                      </a:r>
                      <a:endParaRPr sz="2000" u="sng">
                        <a:solidFill>
                          <a:schemeClr val="accent5"/>
                        </a:solidFill>
                      </a:endParaRPr>
                    </a:p>
                    <a:p>
                      <a:pPr indent="0" lvl="0" marL="0" rtl="0" algn="l">
                        <a:spcBef>
                          <a:spcPts val="0"/>
                        </a:spcBef>
                        <a:spcAft>
                          <a:spcPts val="0"/>
                        </a:spcAft>
                        <a:buClr>
                          <a:schemeClr val="dk1"/>
                        </a:buClr>
                        <a:buSzPts val="1100"/>
                        <a:buFont typeface="Arial"/>
                        <a:buNone/>
                      </a:pPr>
                      <a:r>
                        <a:t/>
                      </a:r>
                      <a:endParaRPr sz="2000" u="sng">
                        <a:solidFill>
                          <a:schemeClr val="accent5"/>
                        </a:solidFill>
                      </a:endParaRPr>
                    </a:p>
                    <a:p>
                      <a:pPr indent="0" lvl="0" marL="0" rtl="0" algn="l">
                        <a:spcBef>
                          <a:spcPts val="0"/>
                        </a:spcBef>
                        <a:spcAft>
                          <a:spcPts val="0"/>
                        </a:spcAft>
                        <a:buClr>
                          <a:schemeClr val="dk1"/>
                        </a:buClr>
                        <a:buSzPts val="1100"/>
                        <a:buFont typeface="Arial"/>
                        <a:buNone/>
                      </a:pPr>
                      <a:r>
                        <a:rPr lang="en-US">
                          <a:solidFill>
                            <a:schemeClr val="dk1"/>
                          </a:solidFill>
                        </a:rPr>
                        <a:t>Overall employment of elementary teachers is projected to grow 4% from 2019 to 2029, about as fast as the average for all occupations. Rising student enrollment should increase a demand in elementary teachers, but employment growth will vary by region, according to the U.S. Bureau of Labor Statistics website.</a:t>
                      </a:r>
                      <a:endParaRPr/>
                    </a:p>
                  </a:txBody>
                  <a:tcPr marT="91425" marB="91425" marR="91425" marL="91425"/>
                </a:tc>
              </a:tr>
              <a:tr h="2460850">
                <a:tc>
                  <a:txBody>
                    <a:bodyPr/>
                    <a:lstStyle/>
                    <a:p>
                      <a:pPr indent="0" lvl="0" marL="0" rtl="0" algn="l">
                        <a:spcBef>
                          <a:spcPts val="0"/>
                        </a:spcBef>
                        <a:spcAft>
                          <a:spcPts val="0"/>
                        </a:spcAft>
                        <a:buNone/>
                      </a:pPr>
                      <a:r>
                        <a:rPr lang="en-US" sz="2000" u="sng">
                          <a:solidFill>
                            <a:schemeClr val="accent2"/>
                          </a:solidFill>
                        </a:rPr>
                        <a:t>Mentorship:</a:t>
                      </a:r>
                      <a:endParaRPr sz="2000" u="sng">
                        <a:solidFill>
                          <a:schemeClr val="accent2"/>
                        </a:solidFill>
                      </a:endParaRPr>
                    </a:p>
                    <a:p>
                      <a:pPr indent="0" lvl="0" marL="0" rtl="0" algn="l">
                        <a:spcBef>
                          <a:spcPts val="0"/>
                        </a:spcBef>
                        <a:spcAft>
                          <a:spcPts val="0"/>
                        </a:spcAft>
                        <a:buNone/>
                      </a:pPr>
                      <a:r>
                        <a:t/>
                      </a:r>
                      <a:endParaRPr sz="2000" u="sng">
                        <a:solidFill>
                          <a:schemeClr val="accent2"/>
                        </a:solidFill>
                      </a:endParaRPr>
                    </a:p>
                    <a:p>
                      <a:pPr indent="0" lvl="0" marL="0" rtl="0" algn="l">
                        <a:spcBef>
                          <a:spcPts val="0"/>
                        </a:spcBef>
                        <a:spcAft>
                          <a:spcPts val="0"/>
                        </a:spcAft>
                        <a:buNone/>
                      </a:pPr>
                      <a:r>
                        <a:rPr lang="en-US"/>
                        <a:t>Some measures I could take to ensure a long, enjoyable, and successful career as an elementary teacher could be to follow a mentor and take their advice. A good mentor for me would be Amy Carey, the Early Childhood Education lab teacher at Penta Career Center and previous elementary teacher. She would make a good mentor for me because she has many years of experience. Mrs, Carey had the ultimate goal of being a teacher like I do. She has completed her degree and has acquired additional degrees as well. I am grateful for the opportunity to learn through her and her experiences. She has lots of teaching experience and advice to guide me through my journey.</a:t>
                      </a:r>
                      <a:endParaRPr/>
                    </a:p>
                  </a:txBody>
                  <a:tcPr marT="91425" marB="91425" marR="91425" marL="91425"/>
                </a:tc>
              </a:tr>
              <a:tr h="1656350">
                <a:tc>
                  <a:txBody>
                    <a:bodyPr/>
                    <a:lstStyle/>
                    <a:p>
                      <a:pPr indent="0" lvl="0" marL="0" rtl="0" algn="l">
                        <a:spcBef>
                          <a:spcPts val="0"/>
                        </a:spcBef>
                        <a:spcAft>
                          <a:spcPts val="0"/>
                        </a:spcAft>
                        <a:buNone/>
                      </a:pPr>
                      <a:r>
                        <a:rPr lang="en-US" sz="2000" u="sng">
                          <a:solidFill>
                            <a:srgbClr val="ED93C7"/>
                          </a:solidFill>
                        </a:rPr>
                        <a:t>Entry-Level Positions and Opportunities for Professional Advancements:</a:t>
                      </a:r>
                      <a:endParaRPr sz="2000" u="sng">
                        <a:solidFill>
                          <a:srgbClr val="ED93C7"/>
                        </a:solidFill>
                      </a:endParaRPr>
                    </a:p>
                    <a:p>
                      <a:pPr indent="0" lvl="0" marL="0" rtl="0" algn="l">
                        <a:spcBef>
                          <a:spcPts val="0"/>
                        </a:spcBef>
                        <a:spcAft>
                          <a:spcPts val="0"/>
                        </a:spcAft>
                        <a:buNone/>
                      </a:pPr>
                      <a:r>
                        <a:t/>
                      </a:r>
                      <a:endParaRPr sz="2000" u="sng">
                        <a:solidFill>
                          <a:srgbClr val="ED93C7"/>
                        </a:solidFill>
                      </a:endParaRPr>
                    </a:p>
                    <a:p>
                      <a:pPr indent="0" lvl="0" marL="0" rtl="0" algn="l">
                        <a:spcBef>
                          <a:spcPts val="0"/>
                        </a:spcBef>
                        <a:spcAft>
                          <a:spcPts val="0"/>
                        </a:spcAft>
                        <a:buNone/>
                      </a:pPr>
                      <a:r>
                        <a:rPr lang="en-US"/>
                        <a:t>Teachers can advance to a masters degree with classroom experience and education. After a teacher’s initial four year license, they can renew to a professional teaching license which is </a:t>
                      </a:r>
                      <a:r>
                        <a:rPr lang="en-US"/>
                        <a:t>valid</a:t>
                      </a:r>
                      <a:r>
                        <a:rPr lang="en-US"/>
                        <a:t> for five years.</a:t>
                      </a:r>
                      <a:endParaRPr/>
                    </a:p>
                  </a:txBody>
                  <a:tcPr marT="91425" marB="91425" marR="91425" marL="91425"/>
                </a:tc>
              </a:tr>
            </a:tbl>
          </a:graphicData>
        </a:graphic>
      </p:graphicFrame>
      <p:sp>
        <p:nvSpPr>
          <p:cNvPr id="150" name="Google Shape;150;p20"/>
          <p:cNvSpPr txBox="1"/>
          <p:nvPr/>
        </p:nvSpPr>
        <p:spPr>
          <a:xfrm>
            <a:off x="1975350" y="0"/>
            <a:ext cx="51933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en-US" sz="4000">
                <a:solidFill>
                  <a:schemeClr val="dk1"/>
                </a:solidFill>
                <a:latin typeface="Calibri"/>
                <a:ea typeface="Calibri"/>
                <a:cs typeface="Calibri"/>
                <a:sym typeface="Calibri"/>
              </a:rPr>
              <a:t>Career Exploration</a:t>
            </a:r>
            <a:endParaRPr sz="4000">
              <a:solidFill>
                <a:schemeClr val="dk1"/>
              </a:solidFill>
              <a:latin typeface="Calibri"/>
              <a:ea typeface="Calibri"/>
              <a:cs typeface="Calibri"/>
              <a:sym typeface="Calibri"/>
            </a:endParaRPr>
          </a:p>
          <a:p>
            <a:pPr indent="0" lvl="0" marL="0" rtl="0" algn="ctr">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Elementary Teacher</a:t>
            </a:r>
            <a:endParaRPr>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54" name="Shape 154"/>
        <p:cNvGrpSpPr/>
        <p:nvPr/>
      </p:nvGrpSpPr>
      <p:grpSpPr>
        <a:xfrm>
          <a:off x="0" y="0"/>
          <a:ext cx="0" cy="0"/>
          <a:chOff x="0" y="0"/>
          <a:chExt cx="0" cy="0"/>
        </a:xfrm>
      </p:grpSpPr>
      <p:sp>
        <p:nvSpPr>
          <p:cNvPr id="155" name="Google Shape;155;p21"/>
          <p:cNvSpPr txBox="1"/>
          <p:nvPr>
            <p:ph type="title"/>
          </p:nvPr>
        </p:nvSpPr>
        <p:spPr>
          <a:xfrm>
            <a:off x="457200" y="274638"/>
            <a:ext cx="8229600" cy="11430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None/>
            </a:pPr>
            <a:r>
              <a:rPr lang="en-US"/>
              <a:t>Education</a:t>
            </a:r>
            <a:endParaRPr/>
          </a:p>
        </p:txBody>
      </p:sp>
      <p:sp>
        <p:nvSpPr>
          <p:cNvPr id="156" name="Google Shape;156;p21"/>
          <p:cNvSpPr txBox="1"/>
          <p:nvPr>
            <p:ph idx="1" type="body"/>
          </p:nvPr>
        </p:nvSpPr>
        <p:spPr>
          <a:xfrm>
            <a:off x="457200" y="1535113"/>
            <a:ext cx="4040100" cy="639900"/>
          </a:xfrm>
          <a:prstGeom prst="rect">
            <a:avLst/>
          </a:prstGeom>
        </p:spPr>
        <p:txBody>
          <a:bodyPr anchorCtr="0" anchor="b" bIns="45700" lIns="91425" spcFirstLastPara="1" rIns="91425" wrap="square" tIns="45700">
            <a:noAutofit/>
          </a:bodyPr>
          <a:lstStyle/>
          <a:p>
            <a:pPr indent="0" lvl="0" marL="0" rtl="0" algn="ctr">
              <a:spcBef>
                <a:spcPts val="480"/>
              </a:spcBef>
              <a:spcAft>
                <a:spcPts val="0"/>
              </a:spcAft>
              <a:buNone/>
            </a:pPr>
            <a:r>
              <a:rPr lang="en-US"/>
              <a:t>Two Year Associates In Early Childhood Education </a:t>
            </a:r>
            <a:endParaRPr/>
          </a:p>
        </p:txBody>
      </p:sp>
      <p:sp>
        <p:nvSpPr>
          <p:cNvPr id="157" name="Google Shape;157;p21"/>
          <p:cNvSpPr txBox="1"/>
          <p:nvPr>
            <p:ph idx="2" type="body"/>
          </p:nvPr>
        </p:nvSpPr>
        <p:spPr>
          <a:xfrm>
            <a:off x="457200" y="2174875"/>
            <a:ext cx="4040100" cy="4683000"/>
          </a:xfrm>
          <a:prstGeom prst="rect">
            <a:avLst/>
          </a:prstGeom>
        </p:spPr>
        <p:txBody>
          <a:bodyPr anchorCtr="0" anchor="t" bIns="45700" lIns="91425" spcFirstLastPara="1" rIns="91425" wrap="square" tIns="45700">
            <a:noAutofit/>
          </a:bodyPr>
          <a:lstStyle/>
          <a:p>
            <a:pPr indent="0" lvl="0" marL="0" rtl="0" algn="ctr">
              <a:spcBef>
                <a:spcPts val="480"/>
              </a:spcBef>
              <a:spcAft>
                <a:spcPts val="0"/>
              </a:spcAft>
              <a:buNone/>
            </a:pPr>
            <a:r>
              <a:rPr b="1" lang="en-US" sz="2000" u="sng">
                <a:solidFill>
                  <a:schemeClr val="accent4"/>
                </a:solidFill>
              </a:rPr>
              <a:t>Day Care</a:t>
            </a:r>
            <a:endParaRPr b="1" sz="2000" u="sng">
              <a:solidFill>
                <a:schemeClr val="accent4"/>
              </a:solidFill>
            </a:endParaRPr>
          </a:p>
          <a:p>
            <a:pPr indent="0" lvl="0" marL="0" rtl="0" algn="ctr">
              <a:spcBef>
                <a:spcPts val="480"/>
              </a:spcBef>
              <a:spcAft>
                <a:spcPts val="0"/>
              </a:spcAft>
              <a:buNone/>
            </a:pPr>
            <a:r>
              <a:rPr lang="en-US" sz="2000">
                <a:solidFill>
                  <a:srgbClr val="000000"/>
                </a:solidFill>
              </a:rPr>
              <a:t>Head Teacher</a:t>
            </a:r>
            <a:endParaRPr sz="2000">
              <a:solidFill>
                <a:srgbClr val="000000"/>
              </a:solidFill>
            </a:endParaRPr>
          </a:p>
          <a:p>
            <a:pPr indent="0" lvl="0" marL="0" rtl="0" algn="ctr">
              <a:spcBef>
                <a:spcPts val="480"/>
              </a:spcBef>
              <a:spcAft>
                <a:spcPts val="0"/>
              </a:spcAft>
              <a:buNone/>
            </a:pPr>
            <a:r>
              <a:rPr lang="en-US" sz="2000">
                <a:solidFill>
                  <a:srgbClr val="000000"/>
                </a:solidFill>
              </a:rPr>
              <a:t>-Director</a:t>
            </a:r>
            <a:endParaRPr sz="2000">
              <a:solidFill>
                <a:srgbClr val="000000"/>
              </a:solidFill>
            </a:endParaRPr>
          </a:p>
          <a:p>
            <a:pPr indent="0" lvl="0" marL="0" rtl="0" algn="ctr">
              <a:spcBef>
                <a:spcPts val="480"/>
              </a:spcBef>
              <a:spcAft>
                <a:spcPts val="0"/>
              </a:spcAft>
              <a:buNone/>
            </a:pPr>
            <a:r>
              <a:t/>
            </a:r>
            <a:endParaRPr sz="2000">
              <a:solidFill>
                <a:srgbClr val="000000"/>
              </a:solidFill>
            </a:endParaRPr>
          </a:p>
          <a:p>
            <a:pPr indent="0" lvl="0" marL="0" rtl="0" algn="ctr">
              <a:spcBef>
                <a:spcPts val="480"/>
              </a:spcBef>
              <a:spcAft>
                <a:spcPts val="0"/>
              </a:spcAft>
              <a:buNone/>
            </a:pPr>
            <a:r>
              <a:rPr b="1" lang="en-US" sz="2000" u="sng">
                <a:solidFill>
                  <a:schemeClr val="accent6"/>
                </a:solidFill>
              </a:rPr>
              <a:t>Head Start</a:t>
            </a:r>
            <a:endParaRPr b="1" sz="2000" u="sng">
              <a:solidFill>
                <a:schemeClr val="accent6"/>
              </a:solidFill>
            </a:endParaRPr>
          </a:p>
          <a:p>
            <a:pPr indent="0" lvl="0" marL="0" rtl="0" algn="ctr">
              <a:spcBef>
                <a:spcPts val="480"/>
              </a:spcBef>
              <a:spcAft>
                <a:spcPts val="0"/>
              </a:spcAft>
              <a:buNone/>
            </a:pPr>
            <a:r>
              <a:rPr lang="en-US" sz="2000">
                <a:solidFill>
                  <a:srgbClr val="000000"/>
                </a:solidFill>
              </a:rPr>
              <a:t>-Teacher</a:t>
            </a:r>
            <a:endParaRPr sz="2000">
              <a:solidFill>
                <a:srgbClr val="000000"/>
              </a:solidFill>
            </a:endParaRPr>
          </a:p>
          <a:p>
            <a:pPr indent="0" lvl="0" marL="0" rtl="0" algn="ctr">
              <a:spcBef>
                <a:spcPts val="480"/>
              </a:spcBef>
              <a:spcAft>
                <a:spcPts val="0"/>
              </a:spcAft>
              <a:buNone/>
            </a:pPr>
            <a:r>
              <a:rPr lang="en-US" sz="2000">
                <a:solidFill>
                  <a:srgbClr val="000000"/>
                </a:solidFill>
              </a:rPr>
              <a:t>-Elementary Teacher Aide</a:t>
            </a:r>
            <a:endParaRPr sz="2000">
              <a:solidFill>
                <a:srgbClr val="000000"/>
              </a:solidFill>
            </a:endParaRPr>
          </a:p>
          <a:p>
            <a:pPr indent="0" lvl="0" marL="0" rtl="0" algn="ctr">
              <a:spcBef>
                <a:spcPts val="480"/>
              </a:spcBef>
              <a:spcAft>
                <a:spcPts val="0"/>
              </a:spcAft>
              <a:buNone/>
            </a:pPr>
            <a:r>
              <a:t/>
            </a:r>
            <a:endParaRPr sz="2000">
              <a:solidFill>
                <a:srgbClr val="000000"/>
              </a:solidFill>
            </a:endParaRPr>
          </a:p>
          <a:p>
            <a:pPr indent="0" lvl="0" marL="0" rtl="0" algn="ctr">
              <a:spcBef>
                <a:spcPts val="480"/>
              </a:spcBef>
              <a:spcAft>
                <a:spcPts val="0"/>
              </a:spcAft>
              <a:buNone/>
            </a:pPr>
            <a:r>
              <a:t/>
            </a:r>
            <a:endParaRPr sz="2000">
              <a:solidFill>
                <a:srgbClr val="000000"/>
              </a:solidFill>
            </a:endParaRPr>
          </a:p>
          <a:p>
            <a:pPr indent="0" lvl="0" marL="0" rtl="0" algn="ctr">
              <a:spcBef>
                <a:spcPts val="480"/>
              </a:spcBef>
              <a:spcAft>
                <a:spcPts val="0"/>
              </a:spcAft>
              <a:buNone/>
            </a:pPr>
            <a:r>
              <a:rPr b="1" lang="en-US" sz="2000" u="sng">
                <a:solidFill>
                  <a:schemeClr val="accent5"/>
                </a:solidFill>
              </a:rPr>
              <a:t>Pay Average</a:t>
            </a:r>
            <a:endParaRPr b="1" sz="2000" u="sng">
              <a:solidFill>
                <a:schemeClr val="accent5"/>
              </a:solidFill>
            </a:endParaRPr>
          </a:p>
          <a:p>
            <a:pPr indent="0" lvl="0" marL="0" rtl="0" algn="ctr">
              <a:spcBef>
                <a:spcPts val="480"/>
              </a:spcBef>
              <a:spcAft>
                <a:spcPts val="0"/>
              </a:spcAft>
              <a:buNone/>
            </a:pPr>
            <a:r>
              <a:rPr lang="en-US" sz="2000">
                <a:solidFill>
                  <a:srgbClr val="000000"/>
                </a:solidFill>
              </a:rPr>
              <a:t>$20,140-39,100</a:t>
            </a:r>
            <a:endParaRPr sz="2000">
              <a:solidFill>
                <a:srgbClr val="000000"/>
              </a:solidFill>
            </a:endParaRPr>
          </a:p>
        </p:txBody>
      </p:sp>
      <p:sp>
        <p:nvSpPr>
          <p:cNvPr id="158" name="Google Shape;158;p21"/>
          <p:cNvSpPr txBox="1"/>
          <p:nvPr>
            <p:ph idx="3" type="body"/>
          </p:nvPr>
        </p:nvSpPr>
        <p:spPr>
          <a:xfrm>
            <a:off x="4645025" y="1535113"/>
            <a:ext cx="4041900" cy="639900"/>
          </a:xfrm>
          <a:prstGeom prst="rect">
            <a:avLst/>
          </a:prstGeom>
        </p:spPr>
        <p:txBody>
          <a:bodyPr anchorCtr="0" anchor="b" bIns="45700" lIns="91425" spcFirstLastPara="1" rIns="91425" wrap="square" tIns="45700">
            <a:noAutofit/>
          </a:bodyPr>
          <a:lstStyle/>
          <a:p>
            <a:pPr indent="0" lvl="0" marL="0" rtl="0" algn="ctr">
              <a:spcBef>
                <a:spcPts val="480"/>
              </a:spcBef>
              <a:spcAft>
                <a:spcPts val="0"/>
              </a:spcAft>
              <a:buNone/>
            </a:pPr>
            <a:r>
              <a:rPr lang="en-US"/>
              <a:t>Four Year Early Childhood Education Degree</a:t>
            </a:r>
            <a:endParaRPr/>
          </a:p>
        </p:txBody>
      </p:sp>
      <p:sp>
        <p:nvSpPr>
          <p:cNvPr id="159" name="Google Shape;159;p21"/>
          <p:cNvSpPr txBox="1"/>
          <p:nvPr>
            <p:ph idx="4" type="body"/>
          </p:nvPr>
        </p:nvSpPr>
        <p:spPr>
          <a:xfrm>
            <a:off x="4645025" y="2174875"/>
            <a:ext cx="4041900" cy="4683000"/>
          </a:xfrm>
          <a:prstGeom prst="rect">
            <a:avLst/>
          </a:prstGeom>
        </p:spPr>
        <p:txBody>
          <a:bodyPr anchorCtr="0" anchor="t" bIns="45700" lIns="91425" spcFirstLastPara="1" rIns="91425" wrap="square" tIns="45700">
            <a:noAutofit/>
          </a:bodyPr>
          <a:lstStyle/>
          <a:p>
            <a:pPr indent="0" lvl="0" marL="0" rtl="0" algn="ctr">
              <a:spcBef>
                <a:spcPts val="480"/>
              </a:spcBef>
              <a:spcAft>
                <a:spcPts val="0"/>
              </a:spcAft>
              <a:buNone/>
            </a:pPr>
            <a:r>
              <a:rPr b="1" lang="en-US" sz="2000" u="sng">
                <a:solidFill>
                  <a:schemeClr val="accent3"/>
                </a:solidFill>
              </a:rPr>
              <a:t>Elementary Teacher</a:t>
            </a:r>
            <a:endParaRPr b="1" sz="2000" u="sng">
              <a:solidFill>
                <a:schemeClr val="accent3"/>
              </a:solidFill>
            </a:endParaRPr>
          </a:p>
          <a:p>
            <a:pPr indent="0" lvl="0" marL="0" rtl="0" algn="ctr">
              <a:spcBef>
                <a:spcPts val="480"/>
              </a:spcBef>
              <a:spcAft>
                <a:spcPts val="0"/>
              </a:spcAft>
              <a:buNone/>
            </a:pPr>
            <a:r>
              <a:rPr lang="en-US" sz="2000">
                <a:solidFill>
                  <a:srgbClr val="000000"/>
                </a:solidFill>
              </a:rPr>
              <a:t>Pre-K - 5th grade</a:t>
            </a:r>
            <a:endParaRPr sz="2000">
              <a:solidFill>
                <a:srgbClr val="000000"/>
              </a:solidFill>
            </a:endParaRPr>
          </a:p>
          <a:p>
            <a:pPr indent="0" lvl="0" marL="0" rtl="0" algn="ctr">
              <a:spcBef>
                <a:spcPts val="480"/>
              </a:spcBef>
              <a:spcAft>
                <a:spcPts val="0"/>
              </a:spcAft>
              <a:buNone/>
            </a:pPr>
            <a:r>
              <a:t/>
            </a:r>
            <a:endParaRPr sz="2000">
              <a:solidFill>
                <a:srgbClr val="000000"/>
              </a:solidFill>
            </a:endParaRPr>
          </a:p>
          <a:p>
            <a:pPr indent="0" lvl="0" marL="0" rtl="0" algn="ctr">
              <a:spcBef>
                <a:spcPts val="480"/>
              </a:spcBef>
              <a:spcAft>
                <a:spcPts val="0"/>
              </a:spcAft>
              <a:buNone/>
            </a:pPr>
            <a:r>
              <a:rPr b="1" lang="en-US" sz="2000" u="sng">
                <a:solidFill>
                  <a:schemeClr val="accent4"/>
                </a:solidFill>
              </a:rPr>
              <a:t>Day Care</a:t>
            </a:r>
            <a:endParaRPr b="1" sz="2000" u="sng">
              <a:solidFill>
                <a:schemeClr val="accent4"/>
              </a:solidFill>
            </a:endParaRPr>
          </a:p>
          <a:p>
            <a:pPr indent="0" lvl="0" marL="0" rtl="0" algn="ctr">
              <a:spcBef>
                <a:spcPts val="480"/>
              </a:spcBef>
              <a:spcAft>
                <a:spcPts val="0"/>
              </a:spcAft>
              <a:buNone/>
            </a:pPr>
            <a:r>
              <a:rPr lang="en-US" sz="2000">
                <a:solidFill>
                  <a:srgbClr val="000000"/>
                </a:solidFill>
              </a:rPr>
              <a:t>-Head Teacher</a:t>
            </a:r>
            <a:endParaRPr sz="2000">
              <a:solidFill>
                <a:srgbClr val="000000"/>
              </a:solidFill>
            </a:endParaRPr>
          </a:p>
          <a:p>
            <a:pPr indent="0" lvl="0" marL="0" rtl="0" algn="ctr">
              <a:spcBef>
                <a:spcPts val="480"/>
              </a:spcBef>
              <a:spcAft>
                <a:spcPts val="0"/>
              </a:spcAft>
              <a:buNone/>
            </a:pPr>
            <a:r>
              <a:rPr lang="en-US" sz="2000">
                <a:solidFill>
                  <a:srgbClr val="000000"/>
                </a:solidFill>
              </a:rPr>
              <a:t>-Director</a:t>
            </a:r>
            <a:endParaRPr sz="2000">
              <a:solidFill>
                <a:srgbClr val="000000"/>
              </a:solidFill>
            </a:endParaRPr>
          </a:p>
          <a:p>
            <a:pPr indent="0" lvl="0" marL="0" rtl="0" algn="ctr">
              <a:spcBef>
                <a:spcPts val="480"/>
              </a:spcBef>
              <a:spcAft>
                <a:spcPts val="0"/>
              </a:spcAft>
              <a:buNone/>
            </a:pPr>
            <a:r>
              <a:t/>
            </a:r>
            <a:endParaRPr sz="2000">
              <a:solidFill>
                <a:srgbClr val="000000"/>
              </a:solidFill>
            </a:endParaRPr>
          </a:p>
          <a:p>
            <a:pPr indent="0" lvl="0" marL="0" rtl="0" algn="ctr">
              <a:spcBef>
                <a:spcPts val="480"/>
              </a:spcBef>
              <a:spcAft>
                <a:spcPts val="0"/>
              </a:spcAft>
              <a:buNone/>
            </a:pPr>
            <a:r>
              <a:rPr b="1" lang="en-US" sz="2000" u="sng">
                <a:solidFill>
                  <a:schemeClr val="accent6"/>
                </a:solidFill>
              </a:rPr>
              <a:t>Head Start</a:t>
            </a:r>
            <a:endParaRPr b="1" sz="2000" u="sng">
              <a:solidFill>
                <a:schemeClr val="accent6"/>
              </a:solidFill>
            </a:endParaRPr>
          </a:p>
          <a:p>
            <a:pPr indent="0" lvl="0" marL="0" rtl="0" algn="ctr">
              <a:spcBef>
                <a:spcPts val="480"/>
              </a:spcBef>
              <a:spcAft>
                <a:spcPts val="0"/>
              </a:spcAft>
              <a:buNone/>
            </a:pPr>
            <a:r>
              <a:rPr lang="en-US" sz="2000">
                <a:solidFill>
                  <a:srgbClr val="000000"/>
                </a:solidFill>
              </a:rPr>
              <a:t>-Teacher Coordinator</a:t>
            </a:r>
            <a:endParaRPr sz="2000">
              <a:solidFill>
                <a:srgbClr val="000000"/>
              </a:solidFill>
            </a:endParaRPr>
          </a:p>
          <a:p>
            <a:pPr indent="0" lvl="0" marL="0" rtl="0" algn="ctr">
              <a:spcBef>
                <a:spcPts val="480"/>
              </a:spcBef>
              <a:spcAft>
                <a:spcPts val="0"/>
              </a:spcAft>
              <a:buNone/>
            </a:pPr>
            <a:r>
              <a:t/>
            </a:r>
            <a:endParaRPr sz="2000">
              <a:solidFill>
                <a:srgbClr val="000000"/>
              </a:solidFill>
            </a:endParaRPr>
          </a:p>
          <a:p>
            <a:pPr indent="0" lvl="0" marL="0" rtl="0" algn="ctr">
              <a:spcBef>
                <a:spcPts val="480"/>
              </a:spcBef>
              <a:spcAft>
                <a:spcPts val="0"/>
              </a:spcAft>
              <a:buNone/>
            </a:pPr>
            <a:r>
              <a:rPr b="1" lang="en-US" sz="2000" u="sng">
                <a:solidFill>
                  <a:schemeClr val="accent5"/>
                </a:solidFill>
              </a:rPr>
              <a:t>Pay Average</a:t>
            </a:r>
            <a:endParaRPr b="1" sz="2000" u="sng">
              <a:solidFill>
                <a:schemeClr val="accent5"/>
              </a:solidFill>
            </a:endParaRPr>
          </a:p>
          <a:p>
            <a:pPr indent="0" lvl="0" marL="0" rtl="0" algn="ctr">
              <a:spcBef>
                <a:spcPts val="480"/>
              </a:spcBef>
              <a:spcAft>
                <a:spcPts val="0"/>
              </a:spcAft>
              <a:buNone/>
            </a:pPr>
            <a:r>
              <a:rPr lang="en-US" sz="2000">
                <a:solidFill>
                  <a:srgbClr val="000000"/>
                </a:solidFill>
              </a:rPr>
              <a:t>$23,000-79,000</a:t>
            </a:r>
            <a:endParaRPr sz="2000">
              <a:solidFill>
                <a:srgbClr val="0000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